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95" r:id="rId2"/>
    <p:sldId id="294" r:id="rId3"/>
    <p:sldId id="296" r:id="rId4"/>
    <p:sldId id="297" r:id="rId5"/>
    <p:sldId id="298" r:id="rId6"/>
    <p:sldId id="364" r:id="rId7"/>
    <p:sldId id="300" r:id="rId8"/>
    <p:sldId id="304" r:id="rId9"/>
    <p:sldId id="365" r:id="rId10"/>
    <p:sldId id="303" r:id="rId11"/>
    <p:sldId id="305" r:id="rId12"/>
    <p:sldId id="366" r:id="rId13"/>
    <p:sldId id="367" r:id="rId14"/>
    <p:sldId id="319" r:id="rId15"/>
    <p:sldId id="322" r:id="rId16"/>
    <p:sldId id="323" r:id="rId17"/>
    <p:sldId id="324" r:id="rId18"/>
    <p:sldId id="325" r:id="rId19"/>
    <p:sldId id="326" r:id="rId20"/>
    <p:sldId id="327" r:id="rId21"/>
    <p:sldId id="334" r:id="rId22"/>
    <p:sldId id="329" r:id="rId23"/>
    <p:sldId id="330" r:id="rId24"/>
    <p:sldId id="331" r:id="rId25"/>
    <p:sldId id="332" r:id="rId26"/>
    <p:sldId id="333" r:id="rId27"/>
    <p:sldId id="328" r:id="rId28"/>
    <p:sldId id="335" r:id="rId29"/>
    <p:sldId id="336" r:id="rId30"/>
    <p:sldId id="337" r:id="rId31"/>
    <p:sldId id="338" r:id="rId32"/>
    <p:sldId id="368" r:id="rId33"/>
    <p:sldId id="369" r:id="rId34"/>
    <p:sldId id="339" r:id="rId35"/>
    <p:sldId id="340" r:id="rId36"/>
    <p:sldId id="370" r:id="rId37"/>
    <p:sldId id="372" r:id="rId38"/>
    <p:sldId id="373" r:id="rId39"/>
    <p:sldId id="374" r:id="rId40"/>
    <p:sldId id="375" r:id="rId41"/>
    <p:sldId id="376" r:id="rId42"/>
    <p:sldId id="377" r:id="rId43"/>
    <p:sldId id="359" r:id="rId44"/>
    <p:sldId id="360" r:id="rId45"/>
    <p:sldId id="361" r:id="rId46"/>
    <p:sldId id="378" r:id="rId47"/>
    <p:sldId id="379" r:id="rId48"/>
    <p:sldId id="380" r:id="rId49"/>
    <p:sldId id="358" r:id="rId50"/>
    <p:sldId id="357" r:id="rId51"/>
    <p:sldId id="349" r:id="rId52"/>
    <p:sldId id="348" r:id="rId53"/>
    <p:sldId id="345" r:id="rId54"/>
    <p:sldId id="347" r:id="rId55"/>
    <p:sldId id="34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2443" autoAdjust="0"/>
  </p:normalViewPr>
  <p:slideViewPr>
    <p:cSldViewPr snapToGrid="0">
      <p:cViewPr varScale="1">
        <p:scale>
          <a:sx n="48" d="100"/>
          <a:sy n="48" d="100"/>
        </p:scale>
        <p:origin x="86" y="686"/>
      </p:cViewPr>
      <p:guideLst/>
    </p:cSldViewPr>
  </p:slideViewPr>
  <p:notesTextViewPr>
    <p:cViewPr>
      <p:scale>
        <a:sx n="1" d="1"/>
        <a:sy n="1" d="1"/>
      </p:scale>
      <p:origin x="0" y="-143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D7B64A-A410-4E87-AB47-CBF47CA2E1E9}" type="datetimeFigureOut">
              <a:rPr lang="en-ZA" smtClean="0"/>
              <a:t>2023/11/13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A58006-56A7-4D58-80BD-185C6501CB01}" type="slidenum">
              <a:rPr lang="en-ZA" smtClean="0"/>
              <a:t>‹#›</a:t>
            </a:fld>
            <a:endParaRPr lang="en-ZA"/>
          </a:p>
        </p:txBody>
      </p:sp>
    </p:spTree>
    <p:extLst>
      <p:ext uri="{BB962C8B-B14F-4D97-AF65-F5344CB8AC3E}">
        <p14:creationId xmlns:p14="http://schemas.microsoft.com/office/powerpoint/2010/main" val="314252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EA58006-56A7-4D58-80BD-185C6501CB01}" type="slidenum">
              <a:rPr lang="en-ZA" smtClean="0"/>
              <a:t>1</a:t>
            </a:fld>
            <a:endParaRPr lang="en-ZA"/>
          </a:p>
        </p:txBody>
      </p:sp>
    </p:spTree>
    <p:extLst>
      <p:ext uri="{BB962C8B-B14F-4D97-AF65-F5344CB8AC3E}">
        <p14:creationId xmlns:p14="http://schemas.microsoft.com/office/powerpoint/2010/main" val="42462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ZA" sz="1800" dirty="0">
                <a:effectLst/>
                <a:latin typeface="Calibri" panose="020F0502020204030204" pitchFamily="34" charset="0"/>
                <a:ea typeface="Calibri" panose="020F0502020204030204" pitchFamily="34" charset="0"/>
                <a:cs typeface="Times New Roman" panose="02020603050405020304" pitchFamily="18" charset="0"/>
              </a:rPr>
              <a:t>In an era where songs can effortlessly get stuck in our heads and where “waxing lyrical" means to describe with great enthusiasm and eloquence, understanding the impact of song lyrics has never been more significant. It's not just about the beat and melody; it's the words that give music its soul, enabling us to connect, emote, and find meaning in the notes.</a:t>
            </a:r>
            <a:endParaRPr lang="en-ZA"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Music is often regarded as a universal language. It transcends geographical borders and cultural differences, connecting people across the globe through its emotional and tonal qualities. Now, think of a song that has moved you, perhaps to tears, or to the dancefloor. It's not just the melody; it's the lyrics that create this powerful connection. They have the astonishing ability to tap into our emotions in a way that resonates deeply with us.</a:t>
            </a:r>
          </a:p>
          <a:p>
            <a:pPr marL="0" marR="0">
              <a:lnSpc>
                <a:spcPct val="107000"/>
              </a:lnSpc>
              <a:spcBef>
                <a:spcPts val="0"/>
              </a:spcBef>
              <a:spcAft>
                <a:spcPts val="800"/>
              </a:spcAft>
            </a:pPr>
            <a:r>
              <a:rPr lang="en-ZA" sz="1800" kern="100" dirty="0">
                <a:effectLst/>
                <a:latin typeface="Calibri" panose="020F0502020204030204" pitchFamily="34" charset="0"/>
                <a:ea typeface="Calibri" panose="020F0502020204030204" pitchFamily="34" charset="0"/>
                <a:cs typeface="Times New Roman" panose="02020603050405020304" pitchFamily="18" charset="0"/>
              </a:rPr>
              <a:t>While the lyrics of songs may not always be universally understood, the emotions and stories they convey have the power to touch the hearts of individuals around the world. Whether you're in the heart of New York City or the serene Japanese countryside, listening to the strings of a guitar or the rhythmic beating of a drum, the power of lyrical verses unites us all. A song can touch your soul even when you don't understand the words. </a:t>
            </a:r>
            <a:r>
              <a:rPr lang="en-ZA" sz="1800" kern="100">
                <a:effectLst/>
                <a:latin typeface="Calibri" panose="020F0502020204030204" pitchFamily="34" charset="0"/>
                <a:ea typeface="Calibri" panose="020F0502020204030204" pitchFamily="34" charset="0"/>
                <a:cs typeface="Times New Roman" panose="02020603050405020304" pitchFamily="18" charset="0"/>
              </a:rPr>
              <a:t>It's this universal appeal that makes music one of the most potent forms of art.</a:t>
            </a:r>
          </a:p>
          <a:p>
            <a:endParaRPr lang="en-ZA"/>
          </a:p>
        </p:txBody>
      </p:sp>
      <p:sp>
        <p:nvSpPr>
          <p:cNvPr id="4" name="Slide Number Placeholder 3"/>
          <p:cNvSpPr>
            <a:spLocks noGrp="1"/>
          </p:cNvSpPr>
          <p:nvPr>
            <p:ph type="sldNum" sz="quarter" idx="5"/>
          </p:nvPr>
        </p:nvSpPr>
        <p:spPr/>
        <p:txBody>
          <a:bodyPr/>
          <a:lstStyle/>
          <a:p>
            <a:fld id="{7EA58006-56A7-4D58-80BD-185C6501CB01}" type="slidenum">
              <a:rPr lang="en-ZA" smtClean="0"/>
              <a:t>2</a:t>
            </a:fld>
            <a:endParaRPr lang="en-ZA"/>
          </a:p>
        </p:txBody>
      </p:sp>
    </p:spTree>
    <p:extLst>
      <p:ext uri="{BB962C8B-B14F-4D97-AF65-F5344CB8AC3E}">
        <p14:creationId xmlns:p14="http://schemas.microsoft.com/office/powerpoint/2010/main" val="64922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7EA58006-56A7-4D58-80BD-185C6501CB01}" type="slidenum">
              <a:rPr lang="en-ZA" smtClean="0"/>
              <a:t>35</a:t>
            </a:fld>
            <a:endParaRPr lang="en-ZA"/>
          </a:p>
        </p:txBody>
      </p:sp>
    </p:spTree>
    <p:extLst>
      <p:ext uri="{BB962C8B-B14F-4D97-AF65-F5344CB8AC3E}">
        <p14:creationId xmlns:p14="http://schemas.microsoft.com/office/powerpoint/2010/main" val="2041199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11/13/2023</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05789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11/13/2023</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08480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11/13/2023</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69655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11/13/2023</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6927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11/13/2023</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25516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11/13/2023</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15136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11/13/2023</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5948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11/13/2023</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95851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11/13/2023</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662145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11/13/2023</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81190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11/13/2023</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706758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11/13/2023</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4177401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microsoft.com/office/2007/relationships/hdphoto" Target="../media/hdphoto3.wdp"/><Relationship Id="rId4" Type="http://schemas.openxmlformats.org/officeDocument/2006/relationships/image" Target="../media/image20.jpg"/><Relationship Id="rId9"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microsoft.com/office/2007/relationships/hdphoto" Target="../media/hdphoto3.wdp"/><Relationship Id="rId4" Type="http://schemas.openxmlformats.org/officeDocument/2006/relationships/image" Target="../media/image20.jpg"/><Relationship Id="rId9" Type="http://schemas.openxmlformats.org/officeDocument/2006/relationships/image" Target="../media/image24.png"/></Relationships>
</file>

<file path=ppt/slides/_rels/slide38.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microsoft.com/office/2007/relationships/hdphoto" Target="../media/hdphoto3.wdp"/><Relationship Id="rId4" Type="http://schemas.openxmlformats.org/officeDocument/2006/relationships/image" Target="../media/image20.jpg"/><Relationship Id="rId9" Type="http://schemas.openxmlformats.org/officeDocument/2006/relationships/image" Target="../media/image24.png"/></Relationships>
</file>

<file path=ppt/slides/_rels/slide3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microsoft.com/office/2007/relationships/hdphoto" Target="../media/hdphoto3.wdp"/><Relationship Id="rId4" Type="http://schemas.openxmlformats.org/officeDocument/2006/relationships/image" Target="../media/image20.jp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microsoft.com/office/2007/relationships/hdphoto" Target="../media/hdphoto3.wdp"/><Relationship Id="rId4" Type="http://schemas.openxmlformats.org/officeDocument/2006/relationships/image" Target="../media/image20.jpg"/><Relationship Id="rId9"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microsoft.com/office/2007/relationships/hdphoto" Target="../media/hdphoto3.wdp"/><Relationship Id="rId4" Type="http://schemas.openxmlformats.org/officeDocument/2006/relationships/image" Target="../media/image20.jpg"/><Relationship Id="rId9" Type="http://schemas.openxmlformats.org/officeDocument/2006/relationships/image" Target="../media/image24.png"/></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microsoft.com/office/2007/relationships/hdphoto" Target="../media/hdphoto3.wdp"/><Relationship Id="rId4" Type="http://schemas.openxmlformats.org/officeDocument/2006/relationships/image" Target="../media/image20.jpg"/><Relationship Id="rId9"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playing a guitar&#10;&#10;Description automatically generated">
            <a:extLst>
              <a:ext uri="{FF2B5EF4-FFF2-40B4-BE49-F238E27FC236}">
                <a16:creationId xmlns:a16="http://schemas.microsoft.com/office/drawing/2014/main" id="{C8DB76D4-11BF-D9FC-EC61-4801E37FA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34" y="0"/>
            <a:ext cx="10185050" cy="6858000"/>
          </a:xfrm>
          <a:prstGeom prst="rect">
            <a:avLst/>
          </a:prstGeom>
        </p:spPr>
      </p:pic>
      <p:sp>
        <p:nvSpPr>
          <p:cNvPr id="12" name="Freeform: Shape 11">
            <a:extLst>
              <a:ext uri="{FF2B5EF4-FFF2-40B4-BE49-F238E27FC236}">
                <a16:creationId xmlns:a16="http://schemas.microsoft.com/office/drawing/2014/main" id="{ED42B8F3-61A4-F792-59AD-24F15E6A358F}"/>
              </a:ext>
            </a:extLst>
          </p:cNvPr>
          <p:cNvSpPr/>
          <p:nvPr/>
        </p:nvSpPr>
        <p:spPr>
          <a:xfrm>
            <a:off x="4" y="2"/>
            <a:ext cx="12191996" cy="6857998"/>
          </a:xfrm>
          <a:custGeom>
            <a:avLst/>
            <a:gdLst>
              <a:gd name="connsiteX0" fmla="*/ 4682051 w 12191996"/>
              <a:gd name="connsiteY0" fmla="*/ 5514813 h 6857998"/>
              <a:gd name="connsiteX1" fmla="*/ 4475672 w 12191996"/>
              <a:gd name="connsiteY1" fmla="*/ 5721192 h 6857998"/>
              <a:gd name="connsiteX2" fmla="*/ 4475672 w 12191996"/>
              <a:gd name="connsiteY2" fmla="*/ 6546684 h 6857998"/>
              <a:gd name="connsiteX3" fmla="*/ 4682051 w 12191996"/>
              <a:gd name="connsiteY3" fmla="*/ 6753063 h 6857998"/>
              <a:gd name="connsiteX4" fmla="*/ 5564693 w 12191996"/>
              <a:gd name="connsiteY4" fmla="*/ 6753063 h 6857998"/>
              <a:gd name="connsiteX5" fmla="*/ 5771072 w 12191996"/>
              <a:gd name="connsiteY5" fmla="*/ 6546684 h 6857998"/>
              <a:gd name="connsiteX6" fmla="*/ 5771072 w 12191996"/>
              <a:gd name="connsiteY6" fmla="*/ 5721192 h 6857998"/>
              <a:gd name="connsiteX7" fmla="*/ 5564693 w 12191996"/>
              <a:gd name="connsiteY7" fmla="*/ 5514813 h 6857998"/>
              <a:gd name="connsiteX8" fmla="*/ 3298729 w 12191996"/>
              <a:gd name="connsiteY8" fmla="*/ 5514813 h 6857998"/>
              <a:gd name="connsiteX9" fmla="*/ 3092349 w 12191996"/>
              <a:gd name="connsiteY9" fmla="*/ 5721192 h 6857998"/>
              <a:gd name="connsiteX10" fmla="*/ 3092349 w 12191996"/>
              <a:gd name="connsiteY10" fmla="*/ 6546684 h 6857998"/>
              <a:gd name="connsiteX11" fmla="*/ 3298729 w 12191996"/>
              <a:gd name="connsiteY11" fmla="*/ 6753063 h 6857998"/>
              <a:gd name="connsiteX12" fmla="*/ 4181370 w 12191996"/>
              <a:gd name="connsiteY12" fmla="*/ 6753063 h 6857998"/>
              <a:gd name="connsiteX13" fmla="*/ 4387749 w 12191996"/>
              <a:gd name="connsiteY13" fmla="*/ 6546684 h 6857998"/>
              <a:gd name="connsiteX14" fmla="*/ 4387749 w 12191996"/>
              <a:gd name="connsiteY14" fmla="*/ 5721192 h 6857998"/>
              <a:gd name="connsiteX15" fmla="*/ 4181370 w 12191996"/>
              <a:gd name="connsiteY15" fmla="*/ 5514813 h 6857998"/>
              <a:gd name="connsiteX16" fmla="*/ 1915405 w 12191996"/>
              <a:gd name="connsiteY16" fmla="*/ 5514813 h 6857998"/>
              <a:gd name="connsiteX17" fmla="*/ 1709027 w 12191996"/>
              <a:gd name="connsiteY17" fmla="*/ 5721192 h 6857998"/>
              <a:gd name="connsiteX18" fmla="*/ 1709027 w 12191996"/>
              <a:gd name="connsiteY18" fmla="*/ 6546684 h 6857998"/>
              <a:gd name="connsiteX19" fmla="*/ 1915405 w 12191996"/>
              <a:gd name="connsiteY19" fmla="*/ 6753063 h 6857998"/>
              <a:gd name="connsiteX20" fmla="*/ 2798048 w 12191996"/>
              <a:gd name="connsiteY20" fmla="*/ 6753063 h 6857998"/>
              <a:gd name="connsiteX21" fmla="*/ 3004427 w 12191996"/>
              <a:gd name="connsiteY21" fmla="*/ 6546684 h 6857998"/>
              <a:gd name="connsiteX22" fmla="*/ 3004427 w 12191996"/>
              <a:gd name="connsiteY22" fmla="*/ 5721192 h 6857998"/>
              <a:gd name="connsiteX23" fmla="*/ 2798048 w 12191996"/>
              <a:gd name="connsiteY23" fmla="*/ 5514813 h 6857998"/>
              <a:gd name="connsiteX24" fmla="*/ 532083 w 12191996"/>
              <a:gd name="connsiteY24" fmla="*/ 5514813 h 6857998"/>
              <a:gd name="connsiteX25" fmla="*/ 325704 w 12191996"/>
              <a:gd name="connsiteY25" fmla="*/ 5721192 h 6857998"/>
              <a:gd name="connsiteX26" fmla="*/ 325704 w 12191996"/>
              <a:gd name="connsiteY26" fmla="*/ 6546684 h 6857998"/>
              <a:gd name="connsiteX27" fmla="*/ 532083 w 12191996"/>
              <a:gd name="connsiteY27" fmla="*/ 6753063 h 6857998"/>
              <a:gd name="connsiteX28" fmla="*/ 1414725 w 12191996"/>
              <a:gd name="connsiteY28" fmla="*/ 6753063 h 6857998"/>
              <a:gd name="connsiteX29" fmla="*/ 1621104 w 12191996"/>
              <a:gd name="connsiteY29" fmla="*/ 6546684 h 6857998"/>
              <a:gd name="connsiteX30" fmla="*/ 1621104 w 12191996"/>
              <a:gd name="connsiteY30" fmla="*/ 5721192 h 6857998"/>
              <a:gd name="connsiteX31" fmla="*/ 1414725 w 12191996"/>
              <a:gd name="connsiteY31" fmla="*/ 5514813 h 6857998"/>
              <a:gd name="connsiteX32" fmla="*/ 5171670 w 12191996"/>
              <a:gd name="connsiteY32" fmla="*/ 4166659 h 6857998"/>
              <a:gd name="connsiteX33" fmla="*/ 4965292 w 12191996"/>
              <a:gd name="connsiteY33" fmla="*/ 4373038 h 6857998"/>
              <a:gd name="connsiteX34" fmla="*/ 4965292 w 12191996"/>
              <a:gd name="connsiteY34" fmla="*/ 5198530 h 6857998"/>
              <a:gd name="connsiteX35" fmla="*/ 5171670 w 12191996"/>
              <a:gd name="connsiteY35" fmla="*/ 5404909 h 6857998"/>
              <a:gd name="connsiteX36" fmla="*/ 6054311 w 12191996"/>
              <a:gd name="connsiteY36" fmla="*/ 5404909 h 6857998"/>
              <a:gd name="connsiteX37" fmla="*/ 6260690 w 12191996"/>
              <a:gd name="connsiteY37" fmla="*/ 5198530 h 6857998"/>
              <a:gd name="connsiteX38" fmla="*/ 6260690 w 12191996"/>
              <a:gd name="connsiteY38" fmla="*/ 4373038 h 6857998"/>
              <a:gd name="connsiteX39" fmla="*/ 6054311 w 12191996"/>
              <a:gd name="connsiteY39" fmla="*/ 4166659 h 6857998"/>
              <a:gd name="connsiteX40" fmla="*/ 3788348 w 12191996"/>
              <a:gd name="connsiteY40" fmla="*/ 4166659 h 6857998"/>
              <a:gd name="connsiteX41" fmla="*/ 3581971 w 12191996"/>
              <a:gd name="connsiteY41" fmla="*/ 4373038 h 6857998"/>
              <a:gd name="connsiteX42" fmla="*/ 3581971 w 12191996"/>
              <a:gd name="connsiteY42" fmla="*/ 5198530 h 6857998"/>
              <a:gd name="connsiteX43" fmla="*/ 3788348 w 12191996"/>
              <a:gd name="connsiteY43" fmla="*/ 5404909 h 6857998"/>
              <a:gd name="connsiteX44" fmla="*/ 4670989 w 12191996"/>
              <a:gd name="connsiteY44" fmla="*/ 5404909 h 6857998"/>
              <a:gd name="connsiteX45" fmla="*/ 4877368 w 12191996"/>
              <a:gd name="connsiteY45" fmla="*/ 5198530 h 6857998"/>
              <a:gd name="connsiteX46" fmla="*/ 4877368 w 12191996"/>
              <a:gd name="connsiteY46" fmla="*/ 4373038 h 6857998"/>
              <a:gd name="connsiteX47" fmla="*/ 4670989 w 12191996"/>
              <a:gd name="connsiteY47" fmla="*/ 4166659 h 6857998"/>
              <a:gd name="connsiteX48" fmla="*/ 2405026 w 12191996"/>
              <a:gd name="connsiteY48" fmla="*/ 4166659 h 6857998"/>
              <a:gd name="connsiteX49" fmla="*/ 2198647 w 12191996"/>
              <a:gd name="connsiteY49" fmla="*/ 4373038 h 6857998"/>
              <a:gd name="connsiteX50" fmla="*/ 2198647 w 12191996"/>
              <a:gd name="connsiteY50" fmla="*/ 5198530 h 6857998"/>
              <a:gd name="connsiteX51" fmla="*/ 2405026 w 12191996"/>
              <a:gd name="connsiteY51" fmla="*/ 5404909 h 6857998"/>
              <a:gd name="connsiteX52" fmla="*/ 3287668 w 12191996"/>
              <a:gd name="connsiteY52" fmla="*/ 5404909 h 6857998"/>
              <a:gd name="connsiteX53" fmla="*/ 3494047 w 12191996"/>
              <a:gd name="connsiteY53" fmla="*/ 5198530 h 6857998"/>
              <a:gd name="connsiteX54" fmla="*/ 3494047 w 12191996"/>
              <a:gd name="connsiteY54" fmla="*/ 4373038 h 6857998"/>
              <a:gd name="connsiteX55" fmla="*/ 3287668 w 12191996"/>
              <a:gd name="connsiteY55" fmla="*/ 4166659 h 6857998"/>
              <a:gd name="connsiteX56" fmla="*/ 1021703 w 12191996"/>
              <a:gd name="connsiteY56" fmla="*/ 4166659 h 6857998"/>
              <a:gd name="connsiteX57" fmla="*/ 815324 w 12191996"/>
              <a:gd name="connsiteY57" fmla="*/ 4373038 h 6857998"/>
              <a:gd name="connsiteX58" fmla="*/ 815324 w 12191996"/>
              <a:gd name="connsiteY58" fmla="*/ 5198530 h 6857998"/>
              <a:gd name="connsiteX59" fmla="*/ 1021703 w 12191996"/>
              <a:gd name="connsiteY59" fmla="*/ 5404909 h 6857998"/>
              <a:gd name="connsiteX60" fmla="*/ 1904345 w 12191996"/>
              <a:gd name="connsiteY60" fmla="*/ 5404909 h 6857998"/>
              <a:gd name="connsiteX61" fmla="*/ 2110724 w 12191996"/>
              <a:gd name="connsiteY61" fmla="*/ 5198530 h 6857998"/>
              <a:gd name="connsiteX62" fmla="*/ 2110724 w 12191996"/>
              <a:gd name="connsiteY62" fmla="*/ 4373038 h 6857998"/>
              <a:gd name="connsiteX63" fmla="*/ 1904345 w 12191996"/>
              <a:gd name="connsiteY63" fmla="*/ 4166659 h 6857998"/>
              <a:gd name="connsiteX64" fmla="*/ 2131000 w 12191996"/>
              <a:gd name="connsiteY64" fmla="*/ 2818507 h 6857998"/>
              <a:gd name="connsiteX65" fmla="*/ 1924620 w 12191996"/>
              <a:gd name="connsiteY65" fmla="*/ 3024886 h 6857998"/>
              <a:gd name="connsiteX66" fmla="*/ 1924620 w 12191996"/>
              <a:gd name="connsiteY66" fmla="*/ 3850376 h 6857998"/>
              <a:gd name="connsiteX67" fmla="*/ 2131000 w 12191996"/>
              <a:gd name="connsiteY67" fmla="*/ 4056755 h 6857998"/>
              <a:gd name="connsiteX68" fmla="*/ 3013642 w 12191996"/>
              <a:gd name="connsiteY68" fmla="*/ 4056755 h 6857998"/>
              <a:gd name="connsiteX69" fmla="*/ 3220021 w 12191996"/>
              <a:gd name="connsiteY69" fmla="*/ 3850376 h 6857998"/>
              <a:gd name="connsiteX70" fmla="*/ 3220021 w 12191996"/>
              <a:gd name="connsiteY70" fmla="*/ 3024886 h 6857998"/>
              <a:gd name="connsiteX71" fmla="*/ 3013642 w 12191996"/>
              <a:gd name="connsiteY71" fmla="*/ 2818507 h 6857998"/>
              <a:gd name="connsiteX72" fmla="*/ 747676 w 12191996"/>
              <a:gd name="connsiteY72" fmla="*/ 2818507 h 6857998"/>
              <a:gd name="connsiteX73" fmla="*/ 541298 w 12191996"/>
              <a:gd name="connsiteY73" fmla="*/ 3024886 h 6857998"/>
              <a:gd name="connsiteX74" fmla="*/ 541298 w 12191996"/>
              <a:gd name="connsiteY74" fmla="*/ 3850376 h 6857998"/>
              <a:gd name="connsiteX75" fmla="*/ 747676 w 12191996"/>
              <a:gd name="connsiteY75" fmla="*/ 4056755 h 6857998"/>
              <a:gd name="connsiteX76" fmla="*/ 1630318 w 12191996"/>
              <a:gd name="connsiteY76" fmla="*/ 4056755 h 6857998"/>
              <a:gd name="connsiteX77" fmla="*/ 1836697 w 12191996"/>
              <a:gd name="connsiteY77" fmla="*/ 3850376 h 6857998"/>
              <a:gd name="connsiteX78" fmla="*/ 1836697 w 12191996"/>
              <a:gd name="connsiteY78" fmla="*/ 3024886 h 6857998"/>
              <a:gd name="connsiteX79" fmla="*/ 1630318 w 12191996"/>
              <a:gd name="connsiteY79" fmla="*/ 2818507 h 6857998"/>
              <a:gd name="connsiteX80" fmla="*/ 4897644 w 12191996"/>
              <a:gd name="connsiteY80" fmla="*/ 2818506 h 6857998"/>
              <a:gd name="connsiteX81" fmla="*/ 4691265 w 12191996"/>
              <a:gd name="connsiteY81" fmla="*/ 3024886 h 6857998"/>
              <a:gd name="connsiteX82" fmla="*/ 4691265 w 12191996"/>
              <a:gd name="connsiteY82" fmla="*/ 3850376 h 6857998"/>
              <a:gd name="connsiteX83" fmla="*/ 4897644 w 12191996"/>
              <a:gd name="connsiteY83" fmla="*/ 4056755 h 6857998"/>
              <a:gd name="connsiteX84" fmla="*/ 5780286 w 12191996"/>
              <a:gd name="connsiteY84" fmla="*/ 4056755 h 6857998"/>
              <a:gd name="connsiteX85" fmla="*/ 5986663 w 12191996"/>
              <a:gd name="connsiteY85" fmla="*/ 3850376 h 6857998"/>
              <a:gd name="connsiteX86" fmla="*/ 5986663 w 12191996"/>
              <a:gd name="connsiteY86" fmla="*/ 3024886 h 6857998"/>
              <a:gd name="connsiteX87" fmla="*/ 5780286 w 12191996"/>
              <a:gd name="connsiteY87" fmla="*/ 2818506 h 6857998"/>
              <a:gd name="connsiteX88" fmla="*/ 3514323 w 12191996"/>
              <a:gd name="connsiteY88" fmla="*/ 2818506 h 6857998"/>
              <a:gd name="connsiteX89" fmla="*/ 3307944 w 12191996"/>
              <a:gd name="connsiteY89" fmla="*/ 3024886 h 6857998"/>
              <a:gd name="connsiteX90" fmla="*/ 3307944 w 12191996"/>
              <a:gd name="connsiteY90" fmla="*/ 3850376 h 6857998"/>
              <a:gd name="connsiteX91" fmla="*/ 3514323 w 12191996"/>
              <a:gd name="connsiteY91" fmla="*/ 4056755 h 6857998"/>
              <a:gd name="connsiteX92" fmla="*/ 4396962 w 12191996"/>
              <a:gd name="connsiteY92" fmla="*/ 4056755 h 6857998"/>
              <a:gd name="connsiteX93" fmla="*/ 4603342 w 12191996"/>
              <a:gd name="connsiteY93" fmla="*/ 3850376 h 6857998"/>
              <a:gd name="connsiteX94" fmla="*/ 4603342 w 12191996"/>
              <a:gd name="connsiteY94" fmla="*/ 3024886 h 6857998"/>
              <a:gd name="connsiteX95" fmla="*/ 4396962 w 12191996"/>
              <a:gd name="connsiteY95" fmla="*/ 2818506 h 6857998"/>
              <a:gd name="connsiteX96" fmla="*/ 3788347 w 12191996"/>
              <a:gd name="connsiteY96" fmla="*/ 1470352 h 6857998"/>
              <a:gd name="connsiteX97" fmla="*/ 3581969 w 12191996"/>
              <a:gd name="connsiteY97" fmla="*/ 1676731 h 6857998"/>
              <a:gd name="connsiteX98" fmla="*/ 3581969 w 12191996"/>
              <a:gd name="connsiteY98" fmla="*/ 2502223 h 6857998"/>
              <a:gd name="connsiteX99" fmla="*/ 3788347 w 12191996"/>
              <a:gd name="connsiteY99" fmla="*/ 2708602 h 6857998"/>
              <a:gd name="connsiteX100" fmla="*/ 4670989 w 12191996"/>
              <a:gd name="connsiteY100" fmla="*/ 2708602 h 6857998"/>
              <a:gd name="connsiteX101" fmla="*/ 4877368 w 12191996"/>
              <a:gd name="connsiteY101" fmla="*/ 2502223 h 6857998"/>
              <a:gd name="connsiteX102" fmla="*/ 4877368 w 12191996"/>
              <a:gd name="connsiteY102" fmla="*/ 1676731 h 6857998"/>
              <a:gd name="connsiteX103" fmla="*/ 4670989 w 12191996"/>
              <a:gd name="connsiteY103" fmla="*/ 1470352 h 6857998"/>
              <a:gd name="connsiteX104" fmla="*/ 2405025 w 12191996"/>
              <a:gd name="connsiteY104" fmla="*/ 1470352 h 6857998"/>
              <a:gd name="connsiteX105" fmla="*/ 2198646 w 12191996"/>
              <a:gd name="connsiteY105" fmla="*/ 1676731 h 6857998"/>
              <a:gd name="connsiteX106" fmla="*/ 2198646 w 12191996"/>
              <a:gd name="connsiteY106" fmla="*/ 2502223 h 6857998"/>
              <a:gd name="connsiteX107" fmla="*/ 2405025 w 12191996"/>
              <a:gd name="connsiteY107" fmla="*/ 2708602 h 6857998"/>
              <a:gd name="connsiteX108" fmla="*/ 3287666 w 12191996"/>
              <a:gd name="connsiteY108" fmla="*/ 2708602 h 6857998"/>
              <a:gd name="connsiteX109" fmla="*/ 3494045 w 12191996"/>
              <a:gd name="connsiteY109" fmla="*/ 2502223 h 6857998"/>
              <a:gd name="connsiteX110" fmla="*/ 3494045 w 12191996"/>
              <a:gd name="connsiteY110" fmla="*/ 1676731 h 6857998"/>
              <a:gd name="connsiteX111" fmla="*/ 3287666 w 12191996"/>
              <a:gd name="connsiteY111" fmla="*/ 1470352 h 6857998"/>
              <a:gd name="connsiteX112" fmla="*/ 1021701 w 12191996"/>
              <a:gd name="connsiteY112" fmla="*/ 1470352 h 6857998"/>
              <a:gd name="connsiteX113" fmla="*/ 815322 w 12191996"/>
              <a:gd name="connsiteY113" fmla="*/ 1676731 h 6857998"/>
              <a:gd name="connsiteX114" fmla="*/ 815322 w 12191996"/>
              <a:gd name="connsiteY114" fmla="*/ 2502223 h 6857998"/>
              <a:gd name="connsiteX115" fmla="*/ 1021701 w 12191996"/>
              <a:gd name="connsiteY115" fmla="*/ 2708602 h 6857998"/>
              <a:gd name="connsiteX116" fmla="*/ 1904343 w 12191996"/>
              <a:gd name="connsiteY116" fmla="*/ 2708602 h 6857998"/>
              <a:gd name="connsiteX117" fmla="*/ 2110723 w 12191996"/>
              <a:gd name="connsiteY117" fmla="*/ 2502223 h 6857998"/>
              <a:gd name="connsiteX118" fmla="*/ 2110723 w 12191996"/>
              <a:gd name="connsiteY118" fmla="*/ 1676731 h 6857998"/>
              <a:gd name="connsiteX119" fmla="*/ 1904343 w 12191996"/>
              <a:gd name="connsiteY119" fmla="*/ 1470352 h 6857998"/>
              <a:gd name="connsiteX120" fmla="*/ 5171669 w 12191996"/>
              <a:gd name="connsiteY120" fmla="*/ 1470352 h 6857998"/>
              <a:gd name="connsiteX121" fmla="*/ 4965290 w 12191996"/>
              <a:gd name="connsiteY121" fmla="*/ 1676731 h 6857998"/>
              <a:gd name="connsiteX122" fmla="*/ 4965290 w 12191996"/>
              <a:gd name="connsiteY122" fmla="*/ 2502223 h 6857998"/>
              <a:gd name="connsiteX123" fmla="*/ 5171669 w 12191996"/>
              <a:gd name="connsiteY123" fmla="*/ 2708601 h 6857998"/>
              <a:gd name="connsiteX124" fmla="*/ 6054311 w 12191996"/>
              <a:gd name="connsiteY124" fmla="*/ 2708601 h 6857998"/>
              <a:gd name="connsiteX125" fmla="*/ 6260690 w 12191996"/>
              <a:gd name="connsiteY125" fmla="*/ 2502223 h 6857998"/>
              <a:gd name="connsiteX126" fmla="*/ 6260690 w 12191996"/>
              <a:gd name="connsiteY126" fmla="*/ 1676731 h 6857998"/>
              <a:gd name="connsiteX127" fmla="*/ 6054311 w 12191996"/>
              <a:gd name="connsiteY127" fmla="*/ 1470352 h 6857998"/>
              <a:gd name="connsiteX128" fmla="*/ 747675 w 12191996"/>
              <a:gd name="connsiteY128" fmla="*/ 122198 h 6857998"/>
              <a:gd name="connsiteX129" fmla="*/ 541296 w 12191996"/>
              <a:gd name="connsiteY129" fmla="*/ 328577 h 6857998"/>
              <a:gd name="connsiteX130" fmla="*/ 541296 w 12191996"/>
              <a:gd name="connsiteY130" fmla="*/ 1154069 h 6857998"/>
              <a:gd name="connsiteX131" fmla="*/ 747675 w 12191996"/>
              <a:gd name="connsiteY131" fmla="*/ 1360448 h 6857998"/>
              <a:gd name="connsiteX132" fmla="*/ 1630317 w 12191996"/>
              <a:gd name="connsiteY132" fmla="*/ 1360448 h 6857998"/>
              <a:gd name="connsiteX133" fmla="*/ 1836696 w 12191996"/>
              <a:gd name="connsiteY133" fmla="*/ 1154069 h 6857998"/>
              <a:gd name="connsiteX134" fmla="*/ 1836696 w 12191996"/>
              <a:gd name="connsiteY134" fmla="*/ 328577 h 6857998"/>
              <a:gd name="connsiteX135" fmla="*/ 1630317 w 12191996"/>
              <a:gd name="connsiteY135" fmla="*/ 122198 h 6857998"/>
              <a:gd name="connsiteX136" fmla="*/ 2130998 w 12191996"/>
              <a:gd name="connsiteY136" fmla="*/ 122198 h 6857998"/>
              <a:gd name="connsiteX137" fmla="*/ 1924619 w 12191996"/>
              <a:gd name="connsiteY137" fmla="*/ 328577 h 6857998"/>
              <a:gd name="connsiteX138" fmla="*/ 1924619 w 12191996"/>
              <a:gd name="connsiteY138" fmla="*/ 1154069 h 6857998"/>
              <a:gd name="connsiteX139" fmla="*/ 2130998 w 12191996"/>
              <a:gd name="connsiteY139" fmla="*/ 1360448 h 6857998"/>
              <a:gd name="connsiteX140" fmla="*/ 3013640 w 12191996"/>
              <a:gd name="connsiteY140" fmla="*/ 1360448 h 6857998"/>
              <a:gd name="connsiteX141" fmla="*/ 3220019 w 12191996"/>
              <a:gd name="connsiteY141" fmla="*/ 1154069 h 6857998"/>
              <a:gd name="connsiteX142" fmla="*/ 3220019 w 12191996"/>
              <a:gd name="connsiteY142" fmla="*/ 328577 h 6857998"/>
              <a:gd name="connsiteX143" fmla="*/ 3013640 w 12191996"/>
              <a:gd name="connsiteY143" fmla="*/ 122198 h 6857998"/>
              <a:gd name="connsiteX144" fmla="*/ 3514321 w 12191996"/>
              <a:gd name="connsiteY144" fmla="*/ 122198 h 6857998"/>
              <a:gd name="connsiteX145" fmla="*/ 3307942 w 12191996"/>
              <a:gd name="connsiteY145" fmla="*/ 328577 h 6857998"/>
              <a:gd name="connsiteX146" fmla="*/ 3307942 w 12191996"/>
              <a:gd name="connsiteY146" fmla="*/ 1154069 h 6857998"/>
              <a:gd name="connsiteX147" fmla="*/ 3514321 w 12191996"/>
              <a:gd name="connsiteY147" fmla="*/ 1360448 h 6857998"/>
              <a:gd name="connsiteX148" fmla="*/ 4396962 w 12191996"/>
              <a:gd name="connsiteY148" fmla="*/ 1360448 h 6857998"/>
              <a:gd name="connsiteX149" fmla="*/ 4603341 w 12191996"/>
              <a:gd name="connsiteY149" fmla="*/ 1154069 h 6857998"/>
              <a:gd name="connsiteX150" fmla="*/ 4603341 w 12191996"/>
              <a:gd name="connsiteY150" fmla="*/ 328577 h 6857998"/>
              <a:gd name="connsiteX151" fmla="*/ 4396962 w 12191996"/>
              <a:gd name="connsiteY151" fmla="*/ 122198 h 6857998"/>
              <a:gd name="connsiteX152" fmla="*/ 4897643 w 12191996"/>
              <a:gd name="connsiteY152" fmla="*/ 122198 h 6857998"/>
              <a:gd name="connsiteX153" fmla="*/ 4691264 w 12191996"/>
              <a:gd name="connsiteY153" fmla="*/ 328577 h 6857998"/>
              <a:gd name="connsiteX154" fmla="*/ 4691264 w 12191996"/>
              <a:gd name="connsiteY154" fmla="*/ 1154069 h 6857998"/>
              <a:gd name="connsiteX155" fmla="*/ 4897643 w 12191996"/>
              <a:gd name="connsiteY155" fmla="*/ 1360448 h 6857998"/>
              <a:gd name="connsiteX156" fmla="*/ 5780285 w 12191996"/>
              <a:gd name="connsiteY156" fmla="*/ 1360448 h 6857998"/>
              <a:gd name="connsiteX157" fmla="*/ 5986663 w 12191996"/>
              <a:gd name="connsiteY157" fmla="*/ 1154069 h 6857998"/>
              <a:gd name="connsiteX158" fmla="*/ 5986663 w 12191996"/>
              <a:gd name="connsiteY158" fmla="*/ 328577 h 6857998"/>
              <a:gd name="connsiteX159" fmla="*/ 5780285 w 12191996"/>
              <a:gd name="connsiteY159" fmla="*/ 122198 h 6857998"/>
              <a:gd name="connsiteX160" fmla="*/ 0 w 12191996"/>
              <a:gd name="connsiteY160" fmla="*/ 0 h 6857998"/>
              <a:gd name="connsiteX161" fmla="*/ 12191996 w 12191996"/>
              <a:gd name="connsiteY161" fmla="*/ 0 h 6857998"/>
              <a:gd name="connsiteX162" fmla="*/ 12191996 w 12191996"/>
              <a:gd name="connsiteY162" fmla="*/ 6857998 h 6857998"/>
              <a:gd name="connsiteX163" fmla="*/ 0 w 12191996"/>
              <a:gd name="connsiteY163"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2191996" h="6857998">
                <a:moveTo>
                  <a:pt x="4682051" y="5514813"/>
                </a:moveTo>
                <a:cubicBezTo>
                  <a:pt x="4568072" y="5514813"/>
                  <a:pt x="4475672" y="5607212"/>
                  <a:pt x="4475672" y="5721192"/>
                </a:cubicBezTo>
                <a:lnTo>
                  <a:pt x="4475672" y="6546684"/>
                </a:lnTo>
                <a:cubicBezTo>
                  <a:pt x="4475672" y="6660664"/>
                  <a:pt x="4568072" y="6753063"/>
                  <a:pt x="4682051" y="6753063"/>
                </a:cubicBezTo>
                <a:lnTo>
                  <a:pt x="5564693" y="6753063"/>
                </a:lnTo>
                <a:cubicBezTo>
                  <a:pt x="5678673" y="6753063"/>
                  <a:pt x="5771072" y="6660664"/>
                  <a:pt x="5771072" y="6546684"/>
                </a:cubicBezTo>
                <a:lnTo>
                  <a:pt x="5771072" y="5721192"/>
                </a:lnTo>
                <a:cubicBezTo>
                  <a:pt x="5771072" y="5607212"/>
                  <a:pt x="5678673" y="5514813"/>
                  <a:pt x="5564693" y="5514813"/>
                </a:cubicBezTo>
                <a:close/>
                <a:moveTo>
                  <a:pt x="3298729" y="5514813"/>
                </a:moveTo>
                <a:cubicBezTo>
                  <a:pt x="3184749" y="5514813"/>
                  <a:pt x="3092349" y="5607212"/>
                  <a:pt x="3092349" y="5721192"/>
                </a:cubicBezTo>
                <a:lnTo>
                  <a:pt x="3092349" y="6546684"/>
                </a:lnTo>
                <a:cubicBezTo>
                  <a:pt x="3092349" y="6660664"/>
                  <a:pt x="3184749" y="6753063"/>
                  <a:pt x="3298729" y="6753063"/>
                </a:cubicBezTo>
                <a:lnTo>
                  <a:pt x="4181370" y="6753063"/>
                </a:lnTo>
                <a:cubicBezTo>
                  <a:pt x="4295350" y="6753063"/>
                  <a:pt x="4387749" y="6660664"/>
                  <a:pt x="4387749" y="6546684"/>
                </a:cubicBezTo>
                <a:lnTo>
                  <a:pt x="4387749" y="5721192"/>
                </a:lnTo>
                <a:cubicBezTo>
                  <a:pt x="4387749" y="5607212"/>
                  <a:pt x="4295350" y="5514813"/>
                  <a:pt x="4181370" y="5514813"/>
                </a:cubicBezTo>
                <a:close/>
                <a:moveTo>
                  <a:pt x="1915405" y="5514813"/>
                </a:moveTo>
                <a:cubicBezTo>
                  <a:pt x="1801426" y="5514813"/>
                  <a:pt x="1709027" y="5607212"/>
                  <a:pt x="1709027" y="5721192"/>
                </a:cubicBezTo>
                <a:lnTo>
                  <a:pt x="1709027" y="6546684"/>
                </a:lnTo>
                <a:cubicBezTo>
                  <a:pt x="1709027" y="6660664"/>
                  <a:pt x="1801426" y="6753063"/>
                  <a:pt x="1915405" y="6753063"/>
                </a:cubicBezTo>
                <a:lnTo>
                  <a:pt x="2798048" y="6753063"/>
                </a:lnTo>
                <a:cubicBezTo>
                  <a:pt x="2912028" y="6753063"/>
                  <a:pt x="3004427" y="6660664"/>
                  <a:pt x="3004427" y="6546684"/>
                </a:cubicBezTo>
                <a:lnTo>
                  <a:pt x="3004427" y="5721192"/>
                </a:lnTo>
                <a:cubicBezTo>
                  <a:pt x="3004427" y="5607212"/>
                  <a:pt x="2912028" y="5514813"/>
                  <a:pt x="2798048" y="5514813"/>
                </a:cubicBezTo>
                <a:close/>
                <a:moveTo>
                  <a:pt x="532083" y="5514813"/>
                </a:moveTo>
                <a:cubicBezTo>
                  <a:pt x="418103" y="5514813"/>
                  <a:pt x="325704" y="5607212"/>
                  <a:pt x="325704" y="5721192"/>
                </a:cubicBezTo>
                <a:lnTo>
                  <a:pt x="325704" y="6546684"/>
                </a:lnTo>
                <a:cubicBezTo>
                  <a:pt x="325704" y="6660664"/>
                  <a:pt x="418103" y="6753063"/>
                  <a:pt x="532083" y="6753063"/>
                </a:cubicBezTo>
                <a:lnTo>
                  <a:pt x="1414725" y="6753063"/>
                </a:lnTo>
                <a:cubicBezTo>
                  <a:pt x="1528705" y="6753063"/>
                  <a:pt x="1621104" y="6660664"/>
                  <a:pt x="1621104" y="6546684"/>
                </a:cubicBezTo>
                <a:lnTo>
                  <a:pt x="1621104" y="5721192"/>
                </a:lnTo>
                <a:cubicBezTo>
                  <a:pt x="1621104" y="5607212"/>
                  <a:pt x="1528705" y="5514813"/>
                  <a:pt x="1414725" y="5514813"/>
                </a:cubicBezTo>
                <a:close/>
                <a:moveTo>
                  <a:pt x="5171670" y="4166659"/>
                </a:moveTo>
                <a:cubicBezTo>
                  <a:pt x="5057691" y="4166659"/>
                  <a:pt x="4965292" y="4259058"/>
                  <a:pt x="4965292" y="4373038"/>
                </a:cubicBezTo>
                <a:lnTo>
                  <a:pt x="4965292" y="5198530"/>
                </a:lnTo>
                <a:cubicBezTo>
                  <a:pt x="4965292" y="5312510"/>
                  <a:pt x="5057691" y="5404909"/>
                  <a:pt x="5171670" y="5404909"/>
                </a:cubicBezTo>
                <a:lnTo>
                  <a:pt x="6054311" y="5404909"/>
                </a:lnTo>
                <a:cubicBezTo>
                  <a:pt x="6168291" y="5404909"/>
                  <a:pt x="6260690" y="5312510"/>
                  <a:pt x="6260690" y="5198530"/>
                </a:cubicBezTo>
                <a:lnTo>
                  <a:pt x="6260690" y="4373038"/>
                </a:lnTo>
                <a:cubicBezTo>
                  <a:pt x="6260690" y="4259058"/>
                  <a:pt x="6168291" y="4166659"/>
                  <a:pt x="6054311" y="4166659"/>
                </a:cubicBezTo>
                <a:close/>
                <a:moveTo>
                  <a:pt x="3788348" y="4166659"/>
                </a:moveTo>
                <a:cubicBezTo>
                  <a:pt x="3674368" y="4166659"/>
                  <a:pt x="3581971" y="4259058"/>
                  <a:pt x="3581971" y="4373038"/>
                </a:cubicBezTo>
                <a:lnTo>
                  <a:pt x="3581971" y="5198530"/>
                </a:lnTo>
                <a:cubicBezTo>
                  <a:pt x="3581971" y="5312510"/>
                  <a:pt x="3674368" y="5404909"/>
                  <a:pt x="3788348" y="5404909"/>
                </a:cubicBezTo>
                <a:lnTo>
                  <a:pt x="4670989" y="5404909"/>
                </a:lnTo>
                <a:cubicBezTo>
                  <a:pt x="4784970" y="5404909"/>
                  <a:pt x="4877368" y="5312510"/>
                  <a:pt x="4877368" y="5198530"/>
                </a:cubicBezTo>
                <a:lnTo>
                  <a:pt x="4877368" y="4373038"/>
                </a:lnTo>
                <a:cubicBezTo>
                  <a:pt x="4877368" y="4259058"/>
                  <a:pt x="4784970" y="4166659"/>
                  <a:pt x="4670989" y="4166659"/>
                </a:cubicBezTo>
                <a:close/>
                <a:moveTo>
                  <a:pt x="2405026" y="4166659"/>
                </a:moveTo>
                <a:cubicBezTo>
                  <a:pt x="2291046" y="4166659"/>
                  <a:pt x="2198647" y="4259058"/>
                  <a:pt x="2198647" y="4373038"/>
                </a:cubicBezTo>
                <a:lnTo>
                  <a:pt x="2198647" y="5198530"/>
                </a:lnTo>
                <a:cubicBezTo>
                  <a:pt x="2198647" y="5312510"/>
                  <a:pt x="2291046" y="5404909"/>
                  <a:pt x="2405026" y="5404909"/>
                </a:cubicBezTo>
                <a:lnTo>
                  <a:pt x="3287668" y="5404909"/>
                </a:lnTo>
                <a:cubicBezTo>
                  <a:pt x="3401649" y="5404909"/>
                  <a:pt x="3494047" y="5312510"/>
                  <a:pt x="3494047" y="5198530"/>
                </a:cubicBezTo>
                <a:lnTo>
                  <a:pt x="3494047" y="4373038"/>
                </a:lnTo>
                <a:cubicBezTo>
                  <a:pt x="3494047" y="4259058"/>
                  <a:pt x="3401649" y="4166659"/>
                  <a:pt x="3287668" y="4166659"/>
                </a:cubicBezTo>
                <a:close/>
                <a:moveTo>
                  <a:pt x="1021703" y="4166659"/>
                </a:moveTo>
                <a:cubicBezTo>
                  <a:pt x="907723" y="4166659"/>
                  <a:pt x="815324" y="4259058"/>
                  <a:pt x="815324" y="4373038"/>
                </a:cubicBezTo>
                <a:lnTo>
                  <a:pt x="815324" y="5198530"/>
                </a:lnTo>
                <a:cubicBezTo>
                  <a:pt x="815324" y="5312510"/>
                  <a:pt x="907723" y="5404909"/>
                  <a:pt x="1021703" y="5404909"/>
                </a:cubicBezTo>
                <a:lnTo>
                  <a:pt x="1904345" y="5404909"/>
                </a:lnTo>
                <a:cubicBezTo>
                  <a:pt x="2018325" y="5404909"/>
                  <a:pt x="2110724" y="5312510"/>
                  <a:pt x="2110724" y="5198530"/>
                </a:cubicBezTo>
                <a:lnTo>
                  <a:pt x="2110724" y="4373038"/>
                </a:lnTo>
                <a:cubicBezTo>
                  <a:pt x="2110724" y="4259058"/>
                  <a:pt x="2018325" y="4166659"/>
                  <a:pt x="1904345" y="4166659"/>
                </a:cubicBezTo>
                <a:close/>
                <a:moveTo>
                  <a:pt x="2131000" y="2818507"/>
                </a:moveTo>
                <a:cubicBezTo>
                  <a:pt x="2017019" y="2818507"/>
                  <a:pt x="1924620" y="2910906"/>
                  <a:pt x="1924620" y="3024886"/>
                </a:cubicBezTo>
                <a:lnTo>
                  <a:pt x="1924620" y="3850376"/>
                </a:lnTo>
                <a:cubicBezTo>
                  <a:pt x="1924620" y="3964356"/>
                  <a:pt x="2017019" y="4056755"/>
                  <a:pt x="2131000" y="4056755"/>
                </a:cubicBezTo>
                <a:lnTo>
                  <a:pt x="3013642" y="4056755"/>
                </a:lnTo>
                <a:cubicBezTo>
                  <a:pt x="3127621" y="4056755"/>
                  <a:pt x="3220021" y="3964356"/>
                  <a:pt x="3220021" y="3850376"/>
                </a:cubicBezTo>
                <a:lnTo>
                  <a:pt x="3220021" y="3024886"/>
                </a:lnTo>
                <a:cubicBezTo>
                  <a:pt x="3220021" y="2910906"/>
                  <a:pt x="3127621" y="2818507"/>
                  <a:pt x="3013642" y="2818507"/>
                </a:cubicBezTo>
                <a:close/>
                <a:moveTo>
                  <a:pt x="747676" y="2818507"/>
                </a:moveTo>
                <a:cubicBezTo>
                  <a:pt x="633696" y="2818507"/>
                  <a:pt x="541298" y="2910906"/>
                  <a:pt x="541298" y="3024886"/>
                </a:cubicBezTo>
                <a:lnTo>
                  <a:pt x="541298" y="3850376"/>
                </a:lnTo>
                <a:cubicBezTo>
                  <a:pt x="541298" y="3964356"/>
                  <a:pt x="633696" y="4056755"/>
                  <a:pt x="747676" y="4056755"/>
                </a:cubicBezTo>
                <a:lnTo>
                  <a:pt x="1630318" y="4056755"/>
                </a:lnTo>
                <a:cubicBezTo>
                  <a:pt x="1744298" y="4056755"/>
                  <a:pt x="1836697" y="3964356"/>
                  <a:pt x="1836697" y="3850376"/>
                </a:cubicBezTo>
                <a:lnTo>
                  <a:pt x="1836697" y="3024886"/>
                </a:lnTo>
                <a:cubicBezTo>
                  <a:pt x="1836697" y="2910906"/>
                  <a:pt x="1744298" y="2818507"/>
                  <a:pt x="1630318" y="2818507"/>
                </a:cubicBezTo>
                <a:close/>
                <a:moveTo>
                  <a:pt x="4897644" y="2818506"/>
                </a:moveTo>
                <a:cubicBezTo>
                  <a:pt x="4783663" y="2818506"/>
                  <a:pt x="4691265" y="2910906"/>
                  <a:pt x="4691265" y="3024886"/>
                </a:cubicBezTo>
                <a:lnTo>
                  <a:pt x="4691265" y="3850376"/>
                </a:lnTo>
                <a:cubicBezTo>
                  <a:pt x="4691265" y="3964356"/>
                  <a:pt x="4783663" y="4056755"/>
                  <a:pt x="4897644" y="4056755"/>
                </a:cubicBezTo>
                <a:lnTo>
                  <a:pt x="5780286" y="4056755"/>
                </a:lnTo>
                <a:cubicBezTo>
                  <a:pt x="5894265" y="4056755"/>
                  <a:pt x="5986663" y="3964356"/>
                  <a:pt x="5986663" y="3850376"/>
                </a:cubicBezTo>
                <a:lnTo>
                  <a:pt x="5986663" y="3024886"/>
                </a:lnTo>
                <a:cubicBezTo>
                  <a:pt x="5986663" y="2910906"/>
                  <a:pt x="5894265" y="2818506"/>
                  <a:pt x="5780286" y="2818506"/>
                </a:cubicBezTo>
                <a:close/>
                <a:moveTo>
                  <a:pt x="3514323" y="2818506"/>
                </a:moveTo>
                <a:cubicBezTo>
                  <a:pt x="3400342" y="2818506"/>
                  <a:pt x="3307944" y="2910906"/>
                  <a:pt x="3307944" y="3024886"/>
                </a:cubicBezTo>
                <a:lnTo>
                  <a:pt x="3307944" y="3850376"/>
                </a:lnTo>
                <a:cubicBezTo>
                  <a:pt x="3307944" y="3964356"/>
                  <a:pt x="3400342" y="4056755"/>
                  <a:pt x="3514323" y="4056755"/>
                </a:cubicBezTo>
                <a:lnTo>
                  <a:pt x="4396962" y="4056755"/>
                </a:lnTo>
                <a:cubicBezTo>
                  <a:pt x="4510943" y="4056755"/>
                  <a:pt x="4603342" y="3964356"/>
                  <a:pt x="4603342" y="3850376"/>
                </a:cubicBezTo>
                <a:lnTo>
                  <a:pt x="4603342" y="3024886"/>
                </a:lnTo>
                <a:cubicBezTo>
                  <a:pt x="4603342" y="2910906"/>
                  <a:pt x="4510943" y="2818506"/>
                  <a:pt x="4396962" y="2818506"/>
                </a:cubicBezTo>
                <a:close/>
                <a:moveTo>
                  <a:pt x="3788347" y="1470352"/>
                </a:moveTo>
                <a:cubicBezTo>
                  <a:pt x="3674367" y="1470352"/>
                  <a:pt x="3581969" y="1562751"/>
                  <a:pt x="3581969" y="1676731"/>
                </a:cubicBezTo>
                <a:lnTo>
                  <a:pt x="3581969" y="2502223"/>
                </a:lnTo>
                <a:cubicBezTo>
                  <a:pt x="3581969" y="2616203"/>
                  <a:pt x="3674367" y="2708602"/>
                  <a:pt x="3788347" y="2708602"/>
                </a:cubicBezTo>
                <a:lnTo>
                  <a:pt x="4670989" y="2708602"/>
                </a:lnTo>
                <a:cubicBezTo>
                  <a:pt x="4784969" y="2708602"/>
                  <a:pt x="4877368" y="2616203"/>
                  <a:pt x="4877368" y="2502223"/>
                </a:cubicBezTo>
                <a:lnTo>
                  <a:pt x="4877368" y="1676731"/>
                </a:lnTo>
                <a:cubicBezTo>
                  <a:pt x="4877368" y="1562751"/>
                  <a:pt x="4784969" y="1470352"/>
                  <a:pt x="4670989" y="1470352"/>
                </a:cubicBezTo>
                <a:close/>
                <a:moveTo>
                  <a:pt x="2405025" y="1470352"/>
                </a:moveTo>
                <a:cubicBezTo>
                  <a:pt x="2291045" y="1470352"/>
                  <a:pt x="2198646" y="1562751"/>
                  <a:pt x="2198646" y="1676731"/>
                </a:cubicBezTo>
                <a:lnTo>
                  <a:pt x="2198646" y="2502223"/>
                </a:lnTo>
                <a:cubicBezTo>
                  <a:pt x="2198646" y="2616203"/>
                  <a:pt x="2291045" y="2708602"/>
                  <a:pt x="2405025" y="2708602"/>
                </a:cubicBezTo>
                <a:lnTo>
                  <a:pt x="3287666" y="2708602"/>
                </a:lnTo>
                <a:cubicBezTo>
                  <a:pt x="3401646" y="2708602"/>
                  <a:pt x="3494045" y="2616203"/>
                  <a:pt x="3494045" y="2502223"/>
                </a:cubicBezTo>
                <a:lnTo>
                  <a:pt x="3494045" y="1676731"/>
                </a:lnTo>
                <a:cubicBezTo>
                  <a:pt x="3494045" y="1562751"/>
                  <a:pt x="3401646" y="1470352"/>
                  <a:pt x="3287666" y="1470352"/>
                </a:cubicBezTo>
                <a:close/>
                <a:moveTo>
                  <a:pt x="1021701" y="1470352"/>
                </a:moveTo>
                <a:cubicBezTo>
                  <a:pt x="907721" y="1470352"/>
                  <a:pt x="815322" y="1562751"/>
                  <a:pt x="815322" y="1676731"/>
                </a:cubicBezTo>
                <a:lnTo>
                  <a:pt x="815322" y="2502223"/>
                </a:lnTo>
                <a:cubicBezTo>
                  <a:pt x="815322" y="2616203"/>
                  <a:pt x="907721" y="2708602"/>
                  <a:pt x="1021701" y="2708602"/>
                </a:cubicBezTo>
                <a:lnTo>
                  <a:pt x="1904343" y="2708602"/>
                </a:lnTo>
                <a:cubicBezTo>
                  <a:pt x="2018323" y="2708602"/>
                  <a:pt x="2110723" y="2616203"/>
                  <a:pt x="2110723" y="2502223"/>
                </a:cubicBezTo>
                <a:lnTo>
                  <a:pt x="2110723" y="1676731"/>
                </a:lnTo>
                <a:cubicBezTo>
                  <a:pt x="2110723" y="1562751"/>
                  <a:pt x="2018323" y="1470352"/>
                  <a:pt x="1904343" y="1470352"/>
                </a:cubicBezTo>
                <a:close/>
                <a:moveTo>
                  <a:pt x="5171669" y="1470352"/>
                </a:moveTo>
                <a:cubicBezTo>
                  <a:pt x="5057689" y="1470352"/>
                  <a:pt x="4965290" y="1562751"/>
                  <a:pt x="4965290" y="1676731"/>
                </a:cubicBezTo>
                <a:lnTo>
                  <a:pt x="4965290" y="2502223"/>
                </a:lnTo>
                <a:cubicBezTo>
                  <a:pt x="4965290" y="2616203"/>
                  <a:pt x="5057689" y="2708601"/>
                  <a:pt x="5171669" y="2708601"/>
                </a:cubicBezTo>
                <a:lnTo>
                  <a:pt x="6054311" y="2708601"/>
                </a:lnTo>
                <a:cubicBezTo>
                  <a:pt x="6168291" y="2708601"/>
                  <a:pt x="6260690" y="2616203"/>
                  <a:pt x="6260690" y="2502223"/>
                </a:cubicBezTo>
                <a:lnTo>
                  <a:pt x="6260690" y="1676731"/>
                </a:lnTo>
                <a:cubicBezTo>
                  <a:pt x="6260690" y="1562751"/>
                  <a:pt x="6168291" y="1470352"/>
                  <a:pt x="6054311" y="1470352"/>
                </a:cubicBezTo>
                <a:close/>
                <a:moveTo>
                  <a:pt x="747675" y="122198"/>
                </a:moveTo>
                <a:cubicBezTo>
                  <a:pt x="633695" y="122198"/>
                  <a:pt x="541296" y="214597"/>
                  <a:pt x="541296" y="328577"/>
                </a:cubicBezTo>
                <a:lnTo>
                  <a:pt x="541296" y="1154069"/>
                </a:lnTo>
                <a:cubicBezTo>
                  <a:pt x="541296" y="1268049"/>
                  <a:pt x="633695" y="1360448"/>
                  <a:pt x="747675" y="1360448"/>
                </a:cubicBezTo>
                <a:lnTo>
                  <a:pt x="1630317" y="1360448"/>
                </a:lnTo>
                <a:cubicBezTo>
                  <a:pt x="1744297" y="1360448"/>
                  <a:pt x="1836696" y="1268049"/>
                  <a:pt x="1836696" y="1154069"/>
                </a:cubicBezTo>
                <a:lnTo>
                  <a:pt x="1836696" y="328577"/>
                </a:lnTo>
                <a:cubicBezTo>
                  <a:pt x="1836696" y="214597"/>
                  <a:pt x="1744297" y="122198"/>
                  <a:pt x="1630317" y="122198"/>
                </a:cubicBezTo>
                <a:close/>
                <a:moveTo>
                  <a:pt x="2130998" y="122198"/>
                </a:moveTo>
                <a:cubicBezTo>
                  <a:pt x="2017018" y="122198"/>
                  <a:pt x="1924619" y="214597"/>
                  <a:pt x="1924619" y="328577"/>
                </a:cubicBezTo>
                <a:lnTo>
                  <a:pt x="1924619" y="1154069"/>
                </a:lnTo>
                <a:cubicBezTo>
                  <a:pt x="1924619" y="1268049"/>
                  <a:pt x="2017018" y="1360448"/>
                  <a:pt x="2130998" y="1360448"/>
                </a:cubicBezTo>
                <a:lnTo>
                  <a:pt x="3013640" y="1360448"/>
                </a:lnTo>
                <a:cubicBezTo>
                  <a:pt x="3127620" y="1360448"/>
                  <a:pt x="3220019" y="1268049"/>
                  <a:pt x="3220019" y="1154069"/>
                </a:cubicBezTo>
                <a:lnTo>
                  <a:pt x="3220019" y="328577"/>
                </a:lnTo>
                <a:cubicBezTo>
                  <a:pt x="3220019" y="214597"/>
                  <a:pt x="3127620" y="122198"/>
                  <a:pt x="3013640" y="122198"/>
                </a:cubicBezTo>
                <a:close/>
                <a:moveTo>
                  <a:pt x="3514321" y="122198"/>
                </a:moveTo>
                <a:cubicBezTo>
                  <a:pt x="3400341" y="122198"/>
                  <a:pt x="3307942" y="214597"/>
                  <a:pt x="3307942" y="328577"/>
                </a:cubicBezTo>
                <a:lnTo>
                  <a:pt x="3307942" y="1154069"/>
                </a:lnTo>
                <a:cubicBezTo>
                  <a:pt x="3307942" y="1268049"/>
                  <a:pt x="3400341" y="1360448"/>
                  <a:pt x="3514321" y="1360448"/>
                </a:cubicBezTo>
                <a:lnTo>
                  <a:pt x="4396962" y="1360448"/>
                </a:lnTo>
                <a:cubicBezTo>
                  <a:pt x="4510942" y="1360448"/>
                  <a:pt x="4603341" y="1268049"/>
                  <a:pt x="4603341" y="1154069"/>
                </a:cubicBezTo>
                <a:lnTo>
                  <a:pt x="4603341" y="328577"/>
                </a:lnTo>
                <a:cubicBezTo>
                  <a:pt x="4603341" y="214597"/>
                  <a:pt x="4510942" y="122198"/>
                  <a:pt x="4396962" y="122198"/>
                </a:cubicBezTo>
                <a:close/>
                <a:moveTo>
                  <a:pt x="4897643" y="122198"/>
                </a:moveTo>
                <a:cubicBezTo>
                  <a:pt x="4783662" y="122198"/>
                  <a:pt x="4691264" y="214597"/>
                  <a:pt x="4691264" y="328577"/>
                </a:cubicBezTo>
                <a:lnTo>
                  <a:pt x="4691264" y="1154069"/>
                </a:lnTo>
                <a:cubicBezTo>
                  <a:pt x="4691264" y="1268049"/>
                  <a:pt x="4783662" y="1360448"/>
                  <a:pt x="4897643" y="1360448"/>
                </a:cubicBezTo>
                <a:lnTo>
                  <a:pt x="5780285" y="1360448"/>
                </a:lnTo>
                <a:cubicBezTo>
                  <a:pt x="5894265" y="1360448"/>
                  <a:pt x="5986663" y="1268049"/>
                  <a:pt x="5986663" y="1154069"/>
                </a:cubicBezTo>
                <a:lnTo>
                  <a:pt x="5986663" y="328577"/>
                </a:lnTo>
                <a:cubicBezTo>
                  <a:pt x="5986663" y="214597"/>
                  <a:pt x="5894265" y="122198"/>
                  <a:pt x="5780285" y="122198"/>
                </a:cubicBezTo>
                <a:close/>
                <a:moveTo>
                  <a:pt x="0" y="0"/>
                </a:moveTo>
                <a:lnTo>
                  <a:pt x="12191996" y="0"/>
                </a:lnTo>
                <a:lnTo>
                  <a:pt x="12191996" y="6857998"/>
                </a:lnTo>
                <a:lnTo>
                  <a:pt x="0" y="6857998"/>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17" name="TextBox 16">
            <a:extLst>
              <a:ext uri="{FF2B5EF4-FFF2-40B4-BE49-F238E27FC236}">
                <a16:creationId xmlns:a16="http://schemas.microsoft.com/office/drawing/2014/main" id="{00DA0D23-ED5F-6A48-04BF-0B2FF51BE420}"/>
              </a:ext>
            </a:extLst>
          </p:cNvPr>
          <p:cNvSpPr txBox="1"/>
          <p:nvPr/>
        </p:nvSpPr>
        <p:spPr>
          <a:xfrm>
            <a:off x="7094482" y="536028"/>
            <a:ext cx="4540469" cy="5078313"/>
          </a:xfrm>
          <a:prstGeom prst="rect">
            <a:avLst/>
          </a:prstGeom>
          <a:noFill/>
        </p:spPr>
        <p:txBody>
          <a:bodyPr wrap="square" rtlCol="0">
            <a:spAutoFit/>
          </a:bodyPr>
          <a:lstStyle/>
          <a:p>
            <a:r>
              <a:rPr lang="en-US" sz="5400" dirty="0">
                <a:solidFill>
                  <a:srgbClr val="FFFFFF"/>
                </a:solidFill>
                <a:latin typeface="Source Sans Pro Black" panose="020B0803030403020204" pitchFamily="34" charset="0"/>
                <a:ea typeface="Source Sans Pro Black" panose="020B0803030403020204" pitchFamily="34" charset="0"/>
              </a:rPr>
              <a:t>Developing an automatic Machine Learning system for lyric analysis</a:t>
            </a:r>
            <a:endParaRPr lang="en-ZA" sz="5400" dirty="0">
              <a:solidFill>
                <a:schemeClr val="bg1"/>
              </a:solidFill>
              <a:latin typeface="Source Sans Pro Black" panose="020B0803030403020204" pitchFamily="34" charset="0"/>
              <a:ea typeface="Source Sans Pro Black" panose="020B0803030403020204" pitchFamily="34" charset="0"/>
            </a:endParaRPr>
          </a:p>
        </p:txBody>
      </p:sp>
    </p:spTree>
    <p:extLst>
      <p:ext uri="{BB962C8B-B14F-4D97-AF65-F5344CB8AC3E}">
        <p14:creationId xmlns:p14="http://schemas.microsoft.com/office/powerpoint/2010/main" val="3674143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oup of men standing in front of a wall&#10;&#10;Description automatically generated">
            <a:extLst>
              <a:ext uri="{FF2B5EF4-FFF2-40B4-BE49-F238E27FC236}">
                <a16:creationId xmlns:a16="http://schemas.microsoft.com/office/drawing/2014/main" id="{164EABB9-AFA2-6981-7ACB-63A9C20B2DAE}"/>
              </a:ext>
            </a:extLst>
          </p:cNvPr>
          <p:cNvPicPr>
            <a:picLocks noChangeAspect="1"/>
          </p:cNvPicPr>
          <p:nvPr/>
        </p:nvPicPr>
        <p:blipFill rotWithShape="1">
          <a:blip r:embed="rId2">
            <a:extLst>
              <a:ext uri="{28A0092B-C50C-407E-A947-70E740481C1C}">
                <a14:useLocalDpi xmlns:a14="http://schemas.microsoft.com/office/drawing/2010/main" val="0"/>
              </a:ext>
            </a:extLst>
          </a:blip>
          <a:srcRect t="6043"/>
          <a:stretch/>
        </p:blipFill>
        <p:spPr>
          <a:xfrm>
            <a:off x="-603872" y="1700463"/>
            <a:ext cx="7193706" cy="6443533"/>
          </a:xfrm>
          <a:prstGeom prst="rect">
            <a:avLst/>
          </a:prstGeom>
        </p:spPr>
      </p:pic>
      <p:pic>
        <p:nvPicPr>
          <p:cNvPr id="5" name="Picture 4" descr="A cover of a book&#10;&#10;Description automatically generated">
            <a:extLst>
              <a:ext uri="{FF2B5EF4-FFF2-40B4-BE49-F238E27FC236}">
                <a16:creationId xmlns:a16="http://schemas.microsoft.com/office/drawing/2014/main" id="{E2B09761-1CB3-63C7-6250-D6E6F8703CF9}"/>
              </a:ext>
            </a:extLst>
          </p:cNvPr>
          <p:cNvPicPr>
            <a:picLocks noChangeAspect="1"/>
          </p:cNvPicPr>
          <p:nvPr/>
        </p:nvPicPr>
        <p:blipFill rotWithShape="1">
          <a:blip r:embed="rId3">
            <a:extLst>
              <a:ext uri="{28A0092B-C50C-407E-A947-70E740481C1C}">
                <a14:useLocalDpi xmlns:a14="http://schemas.microsoft.com/office/drawing/2010/main" val="0"/>
              </a:ext>
            </a:extLst>
          </a:blip>
          <a:srcRect t="9692" r="54003" b="6513"/>
          <a:stretch/>
        </p:blipFill>
        <p:spPr>
          <a:xfrm>
            <a:off x="3704591" y="9641"/>
            <a:ext cx="3722637" cy="6838717"/>
          </a:xfrm>
          <a:prstGeom prst="rect">
            <a:avLst/>
          </a:prstGeom>
        </p:spPr>
      </p:pic>
      <p:pic>
        <p:nvPicPr>
          <p:cNvPr id="6" name="Picture 5">
            <a:extLst>
              <a:ext uri="{FF2B5EF4-FFF2-40B4-BE49-F238E27FC236}">
                <a16:creationId xmlns:a16="http://schemas.microsoft.com/office/drawing/2014/main" id="{1E74767C-6F6D-95CE-B991-785D8C8633C1}"/>
              </a:ext>
            </a:extLst>
          </p:cNvPr>
          <p:cNvPicPr>
            <a:picLocks noChangeAspect="1"/>
          </p:cNvPicPr>
          <p:nvPr/>
        </p:nvPicPr>
        <p:blipFill rotWithShape="1">
          <a:blip r:embed="rId4">
            <a:extLst>
              <a:ext uri="{28A0092B-C50C-407E-A947-70E740481C1C}">
                <a14:useLocalDpi xmlns:a14="http://schemas.microsoft.com/office/drawing/2010/main" val="0"/>
              </a:ext>
            </a:extLst>
          </a:blip>
          <a:srcRect l="30695" r="33704"/>
          <a:stretch/>
        </p:blipFill>
        <p:spPr>
          <a:xfrm>
            <a:off x="7414952" y="-172454"/>
            <a:ext cx="4272743" cy="6858000"/>
          </a:xfrm>
          <a:prstGeom prst="rect">
            <a:avLst/>
          </a:prstGeom>
        </p:spPr>
      </p:pic>
      <p:sp>
        <p:nvSpPr>
          <p:cNvPr id="27" name="Freeform: Shape 26">
            <a:extLst>
              <a:ext uri="{FF2B5EF4-FFF2-40B4-BE49-F238E27FC236}">
                <a16:creationId xmlns:a16="http://schemas.microsoft.com/office/drawing/2014/main" id="{925AFAC0-8A8A-DAC6-119F-734A51452E6D}"/>
              </a:ext>
            </a:extLst>
          </p:cNvPr>
          <p:cNvSpPr/>
          <p:nvPr/>
        </p:nvSpPr>
        <p:spPr>
          <a:xfrm>
            <a:off x="2" y="2"/>
            <a:ext cx="12191998" cy="6857999"/>
          </a:xfrm>
          <a:custGeom>
            <a:avLst/>
            <a:gdLst>
              <a:gd name="connsiteX0" fmla="*/ 1481470 w 12191998"/>
              <a:gd name="connsiteY0" fmla="*/ 2041451 h 6857999"/>
              <a:gd name="connsiteX1" fmla="*/ 1098698 w 12191998"/>
              <a:gd name="connsiteY1" fmla="*/ 2424223 h 6857999"/>
              <a:gd name="connsiteX2" fmla="*/ 1098698 w 12191998"/>
              <a:gd name="connsiteY2" fmla="*/ 5546650 h 6857999"/>
              <a:gd name="connsiteX3" fmla="*/ 1481470 w 12191998"/>
              <a:gd name="connsiteY3" fmla="*/ 5929422 h 6857999"/>
              <a:gd name="connsiteX4" fmla="*/ 1864242 w 12191998"/>
              <a:gd name="connsiteY4" fmla="*/ 5546650 h 6857999"/>
              <a:gd name="connsiteX5" fmla="*/ 1864242 w 12191998"/>
              <a:gd name="connsiteY5" fmla="*/ 2424223 h 6857999"/>
              <a:gd name="connsiteX6" fmla="*/ 1481470 w 12191998"/>
              <a:gd name="connsiteY6" fmla="*/ 2041451 h 6857999"/>
              <a:gd name="connsiteX7" fmla="*/ 3317358 w 12191998"/>
              <a:gd name="connsiteY7" fmla="*/ 1626781 h 6857999"/>
              <a:gd name="connsiteX8" fmla="*/ 2934586 w 12191998"/>
              <a:gd name="connsiteY8" fmla="*/ 2009553 h 6857999"/>
              <a:gd name="connsiteX9" fmla="*/ 2934586 w 12191998"/>
              <a:gd name="connsiteY9" fmla="*/ 5631710 h 6857999"/>
              <a:gd name="connsiteX10" fmla="*/ 3317358 w 12191998"/>
              <a:gd name="connsiteY10" fmla="*/ 6014482 h 6857999"/>
              <a:gd name="connsiteX11" fmla="*/ 3700130 w 12191998"/>
              <a:gd name="connsiteY11" fmla="*/ 5631710 h 6857999"/>
              <a:gd name="connsiteX12" fmla="*/ 3700130 w 12191998"/>
              <a:gd name="connsiteY12" fmla="*/ 2009553 h 6857999"/>
              <a:gd name="connsiteX13" fmla="*/ 3317358 w 12191998"/>
              <a:gd name="connsiteY13" fmla="*/ 1626781 h 6857999"/>
              <a:gd name="connsiteX14" fmla="*/ 2399414 w 12191998"/>
              <a:gd name="connsiteY14" fmla="*/ 1509823 h 6857999"/>
              <a:gd name="connsiteX15" fmla="*/ 2016642 w 12191998"/>
              <a:gd name="connsiteY15" fmla="*/ 1892595 h 6857999"/>
              <a:gd name="connsiteX16" fmla="*/ 2016642 w 12191998"/>
              <a:gd name="connsiteY16" fmla="*/ 5015022 h 6857999"/>
              <a:gd name="connsiteX17" fmla="*/ 2399414 w 12191998"/>
              <a:gd name="connsiteY17" fmla="*/ 5397794 h 6857999"/>
              <a:gd name="connsiteX18" fmla="*/ 2782186 w 12191998"/>
              <a:gd name="connsiteY18" fmla="*/ 5015022 h 6857999"/>
              <a:gd name="connsiteX19" fmla="*/ 2782186 w 12191998"/>
              <a:gd name="connsiteY19" fmla="*/ 1892595 h 6857999"/>
              <a:gd name="connsiteX20" fmla="*/ 2399414 w 12191998"/>
              <a:gd name="connsiteY20" fmla="*/ 1509823 h 6857999"/>
              <a:gd name="connsiteX21" fmla="*/ 5153244 w 12191998"/>
              <a:gd name="connsiteY21" fmla="*/ 1148317 h 6857999"/>
              <a:gd name="connsiteX22" fmla="*/ 4770473 w 12191998"/>
              <a:gd name="connsiteY22" fmla="*/ 1531089 h 6857999"/>
              <a:gd name="connsiteX23" fmla="*/ 4770473 w 12191998"/>
              <a:gd name="connsiteY23" fmla="*/ 5015022 h 6857999"/>
              <a:gd name="connsiteX24" fmla="*/ 5153244 w 12191998"/>
              <a:gd name="connsiteY24" fmla="*/ 5397794 h 6857999"/>
              <a:gd name="connsiteX25" fmla="*/ 5536017 w 12191998"/>
              <a:gd name="connsiteY25" fmla="*/ 5015022 h 6857999"/>
              <a:gd name="connsiteX26" fmla="*/ 5536017 w 12191998"/>
              <a:gd name="connsiteY26" fmla="*/ 1531089 h 6857999"/>
              <a:gd name="connsiteX27" fmla="*/ 5153244 w 12191998"/>
              <a:gd name="connsiteY27" fmla="*/ 1148317 h 6857999"/>
              <a:gd name="connsiteX28" fmla="*/ 8825020 w 12191998"/>
              <a:gd name="connsiteY28" fmla="*/ 1148315 h 6857999"/>
              <a:gd name="connsiteX29" fmla="*/ 8442248 w 12191998"/>
              <a:gd name="connsiteY29" fmla="*/ 1531087 h 6857999"/>
              <a:gd name="connsiteX30" fmla="*/ 8442248 w 12191998"/>
              <a:gd name="connsiteY30" fmla="*/ 4688956 h 6857999"/>
              <a:gd name="connsiteX31" fmla="*/ 8825020 w 12191998"/>
              <a:gd name="connsiteY31" fmla="*/ 5071728 h 6857999"/>
              <a:gd name="connsiteX32" fmla="*/ 9207792 w 12191998"/>
              <a:gd name="connsiteY32" fmla="*/ 4688956 h 6857999"/>
              <a:gd name="connsiteX33" fmla="*/ 9207792 w 12191998"/>
              <a:gd name="connsiteY33" fmla="*/ 1531087 h 6857999"/>
              <a:gd name="connsiteX34" fmla="*/ 8825020 w 12191998"/>
              <a:gd name="connsiteY34" fmla="*/ 1148315 h 6857999"/>
              <a:gd name="connsiteX35" fmla="*/ 563526 w 12191998"/>
              <a:gd name="connsiteY35" fmla="*/ 818707 h 6857999"/>
              <a:gd name="connsiteX36" fmla="*/ 180754 w 12191998"/>
              <a:gd name="connsiteY36" fmla="*/ 1201479 h 6857999"/>
              <a:gd name="connsiteX37" fmla="*/ 180754 w 12191998"/>
              <a:gd name="connsiteY37" fmla="*/ 5241850 h 6857999"/>
              <a:gd name="connsiteX38" fmla="*/ 563526 w 12191998"/>
              <a:gd name="connsiteY38" fmla="*/ 5624622 h 6857999"/>
              <a:gd name="connsiteX39" fmla="*/ 946298 w 12191998"/>
              <a:gd name="connsiteY39" fmla="*/ 5241850 h 6857999"/>
              <a:gd name="connsiteX40" fmla="*/ 946298 w 12191998"/>
              <a:gd name="connsiteY40" fmla="*/ 1201479 h 6857999"/>
              <a:gd name="connsiteX41" fmla="*/ 563526 w 12191998"/>
              <a:gd name="connsiteY41" fmla="*/ 818707 h 6857999"/>
              <a:gd name="connsiteX42" fmla="*/ 9742964 w 12191998"/>
              <a:gd name="connsiteY42" fmla="*/ 818706 h 6857999"/>
              <a:gd name="connsiteX43" fmla="*/ 9360192 w 12191998"/>
              <a:gd name="connsiteY43" fmla="*/ 1201478 h 6857999"/>
              <a:gd name="connsiteX44" fmla="*/ 9360192 w 12191998"/>
              <a:gd name="connsiteY44" fmla="*/ 4359347 h 6857999"/>
              <a:gd name="connsiteX45" fmla="*/ 9742964 w 12191998"/>
              <a:gd name="connsiteY45" fmla="*/ 4742119 h 6857999"/>
              <a:gd name="connsiteX46" fmla="*/ 10125736 w 12191998"/>
              <a:gd name="connsiteY46" fmla="*/ 4359347 h 6857999"/>
              <a:gd name="connsiteX47" fmla="*/ 10125736 w 12191998"/>
              <a:gd name="connsiteY47" fmla="*/ 1201478 h 6857999"/>
              <a:gd name="connsiteX48" fmla="*/ 9742964 w 12191998"/>
              <a:gd name="connsiteY48" fmla="*/ 818706 h 6857999"/>
              <a:gd name="connsiteX49" fmla="*/ 6060555 w 12191998"/>
              <a:gd name="connsiteY49" fmla="*/ 669852 h 6857999"/>
              <a:gd name="connsiteX50" fmla="*/ 5688417 w 12191998"/>
              <a:gd name="connsiteY50" fmla="*/ 1041991 h 6857999"/>
              <a:gd name="connsiteX51" fmla="*/ 5688417 w 12191998"/>
              <a:gd name="connsiteY51" fmla="*/ 4547190 h 6857999"/>
              <a:gd name="connsiteX52" fmla="*/ 6060555 w 12191998"/>
              <a:gd name="connsiteY52" fmla="*/ 4919329 h 6857999"/>
              <a:gd name="connsiteX53" fmla="*/ 6081822 w 12191998"/>
              <a:gd name="connsiteY53" fmla="*/ 4919329 h 6857999"/>
              <a:gd name="connsiteX54" fmla="*/ 6453960 w 12191998"/>
              <a:gd name="connsiteY54" fmla="*/ 4547190 h 6857999"/>
              <a:gd name="connsiteX55" fmla="*/ 6453960 w 12191998"/>
              <a:gd name="connsiteY55" fmla="*/ 1041991 h 6857999"/>
              <a:gd name="connsiteX56" fmla="*/ 6081822 w 12191998"/>
              <a:gd name="connsiteY56" fmla="*/ 669852 h 6857999"/>
              <a:gd name="connsiteX57" fmla="*/ 4235301 w 12191998"/>
              <a:gd name="connsiteY57" fmla="*/ 531629 h 6857999"/>
              <a:gd name="connsiteX58" fmla="*/ 3852529 w 12191998"/>
              <a:gd name="connsiteY58" fmla="*/ 914401 h 6857999"/>
              <a:gd name="connsiteX59" fmla="*/ 3852529 w 12191998"/>
              <a:gd name="connsiteY59" fmla="*/ 4398334 h 6857999"/>
              <a:gd name="connsiteX60" fmla="*/ 4235301 w 12191998"/>
              <a:gd name="connsiteY60" fmla="*/ 4781106 h 6857999"/>
              <a:gd name="connsiteX61" fmla="*/ 4618073 w 12191998"/>
              <a:gd name="connsiteY61" fmla="*/ 4398334 h 6857999"/>
              <a:gd name="connsiteX62" fmla="*/ 4618073 w 12191998"/>
              <a:gd name="connsiteY62" fmla="*/ 914401 h 6857999"/>
              <a:gd name="connsiteX63" fmla="*/ 4235301 w 12191998"/>
              <a:gd name="connsiteY63" fmla="*/ 531629 h 6857999"/>
              <a:gd name="connsiteX64" fmla="*/ 10685716 w 12191998"/>
              <a:gd name="connsiteY64" fmla="*/ 531628 h 6857999"/>
              <a:gd name="connsiteX65" fmla="*/ 10302944 w 12191998"/>
              <a:gd name="connsiteY65" fmla="*/ 914400 h 6857999"/>
              <a:gd name="connsiteX66" fmla="*/ 10302944 w 12191998"/>
              <a:gd name="connsiteY66" fmla="*/ 4072269 h 6857999"/>
              <a:gd name="connsiteX67" fmla="*/ 10685716 w 12191998"/>
              <a:gd name="connsiteY67" fmla="*/ 4455041 h 6857999"/>
              <a:gd name="connsiteX68" fmla="*/ 11068488 w 12191998"/>
              <a:gd name="connsiteY68" fmla="*/ 4072269 h 6857999"/>
              <a:gd name="connsiteX69" fmla="*/ 11068488 w 12191998"/>
              <a:gd name="connsiteY69" fmla="*/ 914400 h 6857999"/>
              <a:gd name="connsiteX70" fmla="*/ 10685716 w 12191998"/>
              <a:gd name="connsiteY70" fmla="*/ 531628 h 6857999"/>
              <a:gd name="connsiteX71" fmla="*/ 7907076 w 12191998"/>
              <a:gd name="connsiteY71" fmla="*/ 446567 h 6857999"/>
              <a:gd name="connsiteX72" fmla="*/ 7524304 w 12191998"/>
              <a:gd name="connsiteY72" fmla="*/ 829339 h 6857999"/>
              <a:gd name="connsiteX73" fmla="*/ 7524304 w 12191998"/>
              <a:gd name="connsiteY73" fmla="*/ 3891515 h 6857999"/>
              <a:gd name="connsiteX74" fmla="*/ 7907076 w 12191998"/>
              <a:gd name="connsiteY74" fmla="*/ 4274287 h 6857999"/>
              <a:gd name="connsiteX75" fmla="*/ 8289848 w 12191998"/>
              <a:gd name="connsiteY75" fmla="*/ 3891515 h 6857999"/>
              <a:gd name="connsiteX76" fmla="*/ 8289848 w 12191998"/>
              <a:gd name="connsiteY76" fmla="*/ 829339 h 6857999"/>
              <a:gd name="connsiteX77" fmla="*/ 7907076 w 12191998"/>
              <a:gd name="connsiteY77" fmla="*/ 446567 h 6857999"/>
              <a:gd name="connsiteX78" fmla="*/ 6989132 w 12191998"/>
              <a:gd name="connsiteY78" fmla="*/ 138223 h 6857999"/>
              <a:gd name="connsiteX79" fmla="*/ 6606360 w 12191998"/>
              <a:gd name="connsiteY79" fmla="*/ 520996 h 6857999"/>
              <a:gd name="connsiteX80" fmla="*/ 6606360 w 12191998"/>
              <a:gd name="connsiteY80" fmla="*/ 4004929 h 6857999"/>
              <a:gd name="connsiteX81" fmla="*/ 6989132 w 12191998"/>
              <a:gd name="connsiteY81" fmla="*/ 4387701 h 6857999"/>
              <a:gd name="connsiteX82" fmla="*/ 7371904 w 12191998"/>
              <a:gd name="connsiteY82" fmla="*/ 4004929 h 6857999"/>
              <a:gd name="connsiteX83" fmla="*/ 7371904 w 12191998"/>
              <a:gd name="connsiteY83" fmla="*/ 520996 h 6857999"/>
              <a:gd name="connsiteX84" fmla="*/ 6989132 w 12191998"/>
              <a:gd name="connsiteY84" fmla="*/ 138223 h 6857999"/>
              <a:gd name="connsiteX85" fmla="*/ 0 w 12191998"/>
              <a:gd name="connsiteY85" fmla="*/ 0 h 6857999"/>
              <a:gd name="connsiteX86" fmla="*/ 12191998 w 12191998"/>
              <a:gd name="connsiteY86" fmla="*/ 0 h 6857999"/>
              <a:gd name="connsiteX87" fmla="*/ 12191998 w 12191998"/>
              <a:gd name="connsiteY87" fmla="*/ 6857999 h 6857999"/>
              <a:gd name="connsiteX88" fmla="*/ 0 w 12191998"/>
              <a:gd name="connsiteY8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1998" h="6857999">
                <a:moveTo>
                  <a:pt x="1481470" y="2041451"/>
                </a:moveTo>
                <a:cubicBezTo>
                  <a:pt x="1270071" y="2041451"/>
                  <a:pt x="1098698" y="2212824"/>
                  <a:pt x="1098698" y="2424223"/>
                </a:cubicBezTo>
                <a:lnTo>
                  <a:pt x="1098698" y="5546650"/>
                </a:lnTo>
                <a:cubicBezTo>
                  <a:pt x="1098698" y="5758049"/>
                  <a:pt x="1270071" y="5929422"/>
                  <a:pt x="1481470" y="5929422"/>
                </a:cubicBezTo>
                <a:cubicBezTo>
                  <a:pt x="1692869" y="5929422"/>
                  <a:pt x="1864242" y="5758049"/>
                  <a:pt x="1864242" y="5546650"/>
                </a:cubicBezTo>
                <a:lnTo>
                  <a:pt x="1864242" y="2424223"/>
                </a:lnTo>
                <a:cubicBezTo>
                  <a:pt x="1864242" y="2212824"/>
                  <a:pt x="1692869" y="2041451"/>
                  <a:pt x="1481470" y="2041451"/>
                </a:cubicBezTo>
                <a:close/>
                <a:moveTo>
                  <a:pt x="3317358" y="1626781"/>
                </a:moveTo>
                <a:cubicBezTo>
                  <a:pt x="3105959" y="1626781"/>
                  <a:pt x="2934586" y="1798154"/>
                  <a:pt x="2934586" y="2009553"/>
                </a:cubicBezTo>
                <a:lnTo>
                  <a:pt x="2934586" y="5631710"/>
                </a:lnTo>
                <a:cubicBezTo>
                  <a:pt x="2934586" y="5843109"/>
                  <a:pt x="3105959" y="6014482"/>
                  <a:pt x="3317358" y="6014482"/>
                </a:cubicBezTo>
                <a:cubicBezTo>
                  <a:pt x="3528757" y="6014482"/>
                  <a:pt x="3700130" y="5843109"/>
                  <a:pt x="3700130" y="5631710"/>
                </a:cubicBezTo>
                <a:lnTo>
                  <a:pt x="3700130" y="2009553"/>
                </a:lnTo>
                <a:cubicBezTo>
                  <a:pt x="3700130" y="1798154"/>
                  <a:pt x="3528757" y="1626781"/>
                  <a:pt x="3317358" y="1626781"/>
                </a:cubicBezTo>
                <a:close/>
                <a:moveTo>
                  <a:pt x="2399414" y="1509823"/>
                </a:moveTo>
                <a:cubicBezTo>
                  <a:pt x="2188015" y="1509823"/>
                  <a:pt x="2016642" y="1681196"/>
                  <a:pt x="2016642" y="1892595"/>
                </a:cubicBezTo>
                <a:lnTo>
                  <a:pt x="2016642" y="5015022"/>
                </a:lnTo>
                <a:cubicBezTo>
                  <a:pt x="2016642" y="5226421"/>
                  <a:pt x="2188015" y="5397794"/>
                  <a:pt x="2399414" y="5397794"/>
                </a:cubicBezTo>
                <a:cubicBezTo>
                  <a:pt x="2610813" y="5397794"/>
                  <a:pt x="2782186" y="5226421"/>
                  <a:pt x="2782186" y="5015022"/>
                </a:cubicBezTo>
                <a:lnTo>
                  <a:pt x="2782186" y="1892595"/>
                </a:lnTo>
                <a:cubicBezTo>
                  <a:pt x="2782186" y="1681196"/>
                  <a:pt x="2610813" y="1509823"/>
                  <a:pt x="2399414" y="1509823"/>
                </a:cubicBezTo>
                <a:close/>
                <a:moveTo>
                  <a:pt x="5153244" y="1148317"/>
                </a:moveTo>
                <a:cubicBezTo>
                  <a:pt x="4941846" y="1148317"/>
                  <a:pt x="4770473" y="1319690"/>
                  <a:pt x="4770473" y="1531089"/>
                </a:cubicBezTo>
                <a:lnTo>
                  <a:pt x="4770473" y="5015022"/>
                </a:lnTo>
                <a:cubicBezTo>
                  <a:pt x="4770473" y="5226421"/>
                  <a:pt x="4941846" y="5397794"/>
                  <a:pt x="5153244" y="5397794"/>
                </a:cubicBezTo>
                <a:cubicBezTo>
                  <a:pt x="5364644" y="5397794"/>
                  <a:pt x="5536017" y="5226421"/>
                  <a:pt x="5536017" y="5015022"/>
                </a:cubicBezTo>
                <a:lnTo>
                  <a:pt x="5536017" y="1531089"/>
                </a:lnTo>
                <a:cubicBezTo>
                  <a:pt x="5536017" y="1319690"/>
                  <a:pt x="5364644" y="1148317"/>
                  <a:pt x="5153244" y="1148317"/>
                </a:cubicBezTo>
                <a:close/>
                <a:moveTo>
                  <a:pt x="8825020" y="1148315"/>
                </a:moveTo>
                <a:cubicBezTo>
                  <a:pt x="8613621" y="1148315"/>
                  <a:pt x="8442248" y="1319688"/>
                  <a:pt x="8442248" y="1531087"/>
                </a:cubicBezTo>
                <a:lnTo>
                  <a:pt x="8442248" y="4688956"/>
                </a:lnTo>
                <a:cubicBezTo>
                  <a:pt x="8442248" y="4900355"/>
                  <a:pt x="8613621" y="5071728"/>
                  <a:pt x="8825020" y="5071728"/>
                </a:cubicBezTo>
                <a:cubicBezTo>
                  <a:pt x="9036419" y="5071728"/>
                  <a:pt x="9207792" y="4900355"/>
                  <a:pt x="9207792" y="4688956"/>
                </a:cubicBezTo>
                <a:lnTo>
                  <a:pt x="9207792" y="1531087"/>
                </a:lnTo>
                <a:cubicBezTo>
                  <a:pt x="9207792" y="1319688"/>
                  <a:pt x="9036419" y="1148315"/>
                  <a:pt x="8825020" y="1148315"/>
                </a:cubicBezTo>
                <a:close/>
                <a:moveTo>
                  <a:pt x="563526" y="818707"/>
                </a:moveTo>
                <a:cubicBezTo>
                  <a:pt x="352127" y="818707"/>
                  <a:pt x="180754" y="990080"/>
                  <a:pt x="180754" y="1201479"/>
                </a:cubicBezTo>
                <a:lnTo>
                  <a:pt x="180754" y="5241850"/>
                </a:lnTo>
                <a:cubicBezTo>
                  <a:pt x="180754" y="5453249"/>
                  <a:pt x="352127" y="5624622"/>
                  <a:pt x="563526" y="5624622"/>
                </a:cubicBezTo>
                <a:cubicBezTo>
                  <a:pt x="774925" y="5624622"/>
                  <a:pt x="946298" y="5453249"/>
                  <a:pt x="946298" y="5241850"/>
                </a:cubicBezTo>
                <a:lnTo>
                  <a:pt x="946298" y="1201479"/>
                </a:lnTo>
                <a:cubicBezTo>
                  <a:pt x="946298" y="990080"/>
                  <a:pt x="774925" y="818707"/>
                  <a:pt x="563526" y="818707"/>
                </a:cubicBezTo>
                <a:close/>
                <a:moveTo>
                  <a:pt x="9742964" y="818706"/>
                </a:moveTo>
                <a:cubicBezTo>
                  <a:pt x="9531565" y="818706"/>
                  <a:pt x="9360192" y="990079"/>
                  <a:pt x="9360192" y="1201478"/>
                </a:cubicBezTo>
                <a:lnTo>
                  <a:pt x="9360192" y="4359347"/>
                </a:lnTo>
                <a:cubicBezTo>
                  <a:pt x="9360192" y="4570746"/>
                  <a:pt x="9531565" y="4742119"/>
                  <a:pt x="9742964" y="4742119"/>
                </a:cubicBezTo>
                <a:cubicBezTo>
                  <a:pt x="9954363" y="4742119"/>
                  <a:pt x="10125736" y="4570746"/>
                  <a:pt x="10125736" y="4359347"/>
                </a:cubicBezTo>
                <a:lnTo>
                  <a:pt x="10125736" y="1201478"/>
                </a:lnTo>
                <a:cubicBezTo>
                  <a:pt x="10125736" y="990079"/>
                  <a:pt x="9954363" y="818706"/>
                  <a:pt x="9742964" y="818706"/>
                </a:cubicBezTo>
                <a:close/>
                <a:moveTo>
                  <a:pt x="6060555" y="669852"/>
                </a:moveTo>
                <a:cubicBezTo>
                  <a:pt x="5855029" y="669852"/>
                  <a:pt x="5688417" y="836464"/>
                  <a:pt x="5688417" y="1041991"/>
                </a:cubicBezTo>
                <a:lnTo>
                  <a:pt x="5688417" y="4547190"/>
                </a:lnTo>
                <a:cubicBezTo>
                  <a:pt x="5688417" y="4752717"/>
                  <a:pt x="5855029" y="4919329"/>
                  <a:pt x="6060555" y="4919329"/>
                </a:cubicBezTo>
                <a:lnTo>
                  <a:pt x="6081822" y="4919329"/>
                </a:lnTo>
                <a:cubicBezTo>
                  <a:pt x="6287348" y="4919329"/>
                  <a:pt x="6453960" y="4752717"/>
                  <a:pt x="6453960" y="4547190"/>
                </a:cubicBezTo>
                <a:lnTo>
                  <a:pt x="6453960" y="1041991"/>
                </a:lnTo>
                <a:cubicBezTo>
                  <a:pt x="6453960" y="836464"/>
                  <a:pt x="6287348" y="669852"/>
                  <a:pt x="6081822" y="669852"/>
                </a:cubicBezTo>
                <a:close/>
                <a:moveTo>
                  <a:pt x="4235301" y="531629"/>
                </a:moveTo>
                <a:cubicBezTo>
                  <a:pt x="4023902" y="531629"/>
                  <a:pt x="3852529" y="703002"/>
                  <a:pt x="3852529" y="914401"/>
                </a:cubicBezTo>
                <a:lnTo>
                  <a:pt x="3852529" y="4398334"/>
                </a:lnTo>
                <a:cubicBezTo>
                  <a:pt x="3852529" y="4609733"/>
                  <a:pt x="4023902" y="4781106"/>
                  <a:pt x="4235301" y="4781106"/>
                </a:cubicBezTo>
                <a:cubicBezTo>
                  <a:pt x="4446699" y="4781106"/>
                  <a:pt x="4618073" y="4609733"/>
                  <a:pt x="4618073" y="4398334"/>
                </a:cubicBezTo>
                <a:lnTo>
                  <a:pt x="4618073" y="914401"/>
                </a:lnTo>
                <a:cubicBezTo>
                  <a:pt x="4618073" y="703002"/>
                  <a:pt x="4446699" y="531629"/>
                  <a:pt x="4235301" y="531629"/>
                </a:cubicBezTo>
                <a:close/>
                <a:moveTo>
                  <a:pt x="10685716" y="531628"/>
                </a:moveTo>
                <a:cubicBezTo>
                  <a:pt x="10474317" y="531628"/>
                  <a:pt x="10302944" y="703001"/>
                  <a:pt x="10302944" y="914400"/>
                </a:cubicBezTo>
                <a:lnTo>
                  <a:pt x="10302944" y="4072269"/>
                </a:lnTo>
                <a:cubicBezTo>
                  <a:pt x="10302944" y="4283668"/>
                  <a:pt x="10474317" y="4455041"/>
                  <a:pt x="10685716" y="4455041"/>
                </a:cubicBezTo>
                <a:cubicBezTo>
                  <a:pt x="10897115" y="4455041"/>
                  <a:pt x="11068488" y="4283668"/>
                  <a:pt x="11068488" y="4072269"/>
                </a:cubicBezTo>
                <a:lnTo>
                  <a:pt x="11068488" y="914400"/>
                </a:lnTo>
                <a:cubicBezTo>
                  <a:pt x="11068488" y="703001"/>
                  <a:pt x="10897115" y="531628"/>
                  <a:pt x="10685716" y="531628"/>
                </a:cubicBezTo>
                <a:close/>
                <a:moveTo>
                  <a:pt x="7907076" y="446567"/>
                </a:moveTo>
                <a:cubicBezTo>
                  <a:pt x="7695677" y="446567"/>
                  <a:pt x="7524304" y="617940"/>
                  <a:pt x="7524304" y="829339"/>
                </a:cubicBezTo>
                <a:lnTo>
                  <a:pt x="7524304" y="3891515"/>
                </a:lnTo>
                <a:cubicBezTo>
                  <a:pt x="7524304" y="4102914"/>
                  <a:pt x="7695677" y="4274287"/>
                  <a:pt x="7907076" y="4274287"/>
                </a:cubicBezTo>
                <a:cubicBezTo>
                  <a:pt x="8118475" y="4274287"/>
                  <a:pt x="8289848" y="4102914"/>
                  <a:pt x="8289848" y="3891515"/>
                </a:cubicBezTo>
                <a:lnTo>
                  <a:pt x="8289848" y="829339"/>
                </a:lnTo>
                <a:cubicBezTo>
                  <a:pt x="8289848" y="617940"/>
                  <a:pt x="8118475" y="446567"/>
                  <a:pt x="7907076" y="446567"/>
                </a:cubicBezTo>
                <a:close/>
                <a:moveTo>
                  <a:pt x="6989132" y="138223"/>
                </a:moveTo>
                <a:cubicBezTo>
                  <a:pt x="6777733" y="138223"/>
                  <a:pt x="6606360" y="309596"/>
                  <a:pt x="6606360" y="520996"/>
                </a:cubicBezTo>
                <a:lnTo>
                  <a:pt x="6606360" y="4004929"/>
                </a:lnTo>
                <a:cubicBezTo>
                  <a:pt x="6606360" y="4216328"/>
                  <a:pt x="6777733" y="4387701"/>
                  <a:pt x="6989132" y="4387701"/>
                </a:cubicBezTo>
                <a:cubicBezTo>
                  <a:pt x="7200531" y="4387701"/>
                  <a:pt x="7371904" y="4216328"/>
                  <a:pt x="7371904" y="4004929"/>
                </a:cubicBezTo>
                <a:lnTo>
                  <a:pt x="7371904" y="520996"/>
                </a:lnTo>
                <a:cubicBezTo>
                  <a:pt x="7371904" y="309596"/>
                  <a:pt x="7200531" y="138223"/>
                  <a:pt x="6989132" y="138223"/>
                </a:cubicBezTo>
                <a:close/>
                <a:moveTo>
                  <a:pt x="0" y="0"/>
                </a:moveTo>
                <a:lnTo>
                  <a:pt x="12191998" y="0"/>
                </a:lnTo>
                <a:lnTo>
                  <a:pt x="12191998" y="6857999"/>
                </a:lnTo>
                <a:lnTo>
                  <a:pt x="0" y="6857999"/>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 name="TextBox 1">
            <a:extLst>
              <a:ext uri="{FF2B5EF4-FFF2-40B4-BE49-F238E27FC236}">
                <a16:creationId xmlns:a16="http://schemas.microsoft.com/office/drawing/2014/main" id="{50E9BE1B-6B3E-2488-C541-4CA3FB5B4A6A}"/>
              </a:ext>
            </a:extLst>
          </p:cNvPr>
          <p:cNvSpPr txBox="1"/>
          <p:nvPr/>
        </p:nvSpPr>
        <p:spPr>
          <a:xfrm>
            <a:off x="4067503" y="5565228"/>
            <a:ext cx="8124495" cy="830997"/>
          </a:xfrm>
          <a:prstGeom prst="rect">
            <a:avLst/>
          </a:prstGeom>
          <a:noFill/>
        </p:spPr>
        <p:txBody>
          <a:bodyPr wrap="square" rtlCol="0">
            <a:spAutoFit/>
          </a:bodyPr>
          <a:lstStyle/>
          <a:p>
            <a:pPr algn="ctr"/>
            <a:r>
              <a:rPr lang="en-ZA" sz="4800" b="1" dirty="0">
                <a:solidFill>
                  <a:schemeClr val="bg1"/>
                </a:solidFill>
                <a:latin typeface="Source Sans Pro Black" panose="020B0803030403020204" pitchFamily="34" charset="0"/>
                <a:ea typeface="Source Sans Pro Black" panose="020B0803030403020204" pitchFamily="34" charset="0"/>
              </a:rPr>
              <a:t>Why is it challenging?</a:t>
            </a:r>
          </a:p>
        </p:txBody>
      </p:sp>
    </p:spTree>
    <p:extLst>
      <p:ext uri="{BB962C8B-B14F-4D97-AF65-F5344CB8AC3E}">
        <p14:creationId xmlns:p14="http://schemas.microsoft.com/office/powerpoint/2010/main" val="282646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F79AD71-8F21-2EAC-4BBC-4062629FC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111" y="378227"/>
            <a:ext cx="10677699" cy="6101542"/>
          </a:xfrm>
          <a:prstGeom prst="rect">
            <a:avLst/>
          </a:prstGeom>
        </p:spPr>
      </p:pic>
      <p:sp>
        <p:nvSpPr>
          <p:cNvPr id="12" name="Freeform: Shape 11">
            <a:extLst>
              <a:ext uri="{FF2B5EF4-FFF2-40B4-BE49-F238E27FC236}">
                <a16:creationId xmlns:a16="http://schemas.microsoft.com/office/drawing/2014/main" id="{3A482CF3-63C2-038E-BF74-0256BC234B47}"/>
              </a:ext>
            </a:extLst>
          </p:cNvPr>
          <p:cNvSpPr/>
          <p:nvPr/>
        </p:nvSpPr>
        <p:spPr>
          <a:xfrm>
            <a:off x="1" y="-1"/>
            <a:ext cx="12192000" cy="6857999"/>
          </a:xfrm>
          <a:custGeom>
            <a:avLst/>
            <a:gdLst>
              <a:gd name="connsiteX0" fmla="*/ 1269831 w 12192000"/>
              <a:gd name="connsiteY0" fmla="*/ 425670 h 6857999"/>
              <a:gd name="connsiteX1" fmla="*/ 289033 w 12192000"/>
              <a:gd name="connsiteY1" fmla="*/ 1406468 h 6857999"/>
              <a:gd name="connsiteX2" fmla="*/ 289033 w 12192000"/>
              <a:gd name="connsiteY2" fmla="*/ 5329545 h 6857999"/>
              <a:gd name="connsiteX3" fmla="*/ 1269831 w 12192000"/>
              <a:gd name="connsiteY3" fmla="*/ 6310343 h 6857999"/>
              <a:gd name="connsiteX4" fmla="*/ 7117572 w 12192000"/>
              <a:gd name="connsiteY4" fmla="*/ 6310343 h 6857999"/>
              <a:gd name="connsiteX5" fmla="*/ 8098370 w 12192000"/>
              <a:gd name="connsiteY5" fmla="*/ 5329545 h 6857999"/>
              <a:gd name="connsiteX6" fmla="*/ 8098370 w 12192000"/>
              <a:gd name="connsiteY6" fmla="*/ 1406468 h 6857999"/>
              <a:gd name="connsiteX7" fmla="*/ 7117572 w 12192000"/>
              <a:gd name="connsiteY7" fmla="*/ 425670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1269831" y="425670"/>
                </a:moveTo>
                <a:cubicBezTo>
                  <a:pt x="728151" y="425670"/>
                  <a:pt x="289033" y="864788"/>
                  <a:pt x="289033" y="1406468"/>
                </a:cubicBezTo>
                <a:lnTo>
                  <a:pt x="289033" y="5329545"/>
                </a:lnTo>
                <a:cubicBezTo>
                  <a:pt x="289033" y="5871225"/>
                  <a:pt x="728151" y="6310343"/>
                  <a:pt x="1269831" y="6310343"/>
                </a:cubicBezTo>
                <a:lnTo>
                  <a:pt x="7117572" y="6310343"/>
                </a:lnTo>
                <a:cubicBezTo>
                  <a:pt x="7659252" y="6310343"/>
                  <a:pt x="8098370" y="5871225"/>
                  <a:pt x="8098370" y="5329545"/>
                </a:cubicBezTo>
                <a:lnTo>
                  <a:pt x="8098370" y="1406468"/>
                </a:lnTo>
                <a:cubicBezTo>
                  <a:pt x="8098370" y="864788"/>
                  <a:pt x="7659252" y="425670"/>
                  <a:pt x="7117572" y="425670"/>
                </a:cubicBezTo>
                <a:close/>
                <a:moveTo>
                  <a:pt x="0" y="0"/>
                </a:moveTo>
                <a:lnTo>
                  <a:pt x="12192000" y="0"/>
                </a:lnTo>
                <a:lnTo>
                  <a:pt x="12192000" y="6857999"/>
                </a:lnTo>
                <a:lnTo>
                  <a:pt x="0" y="6857999"/>
                </a:lnTo>
                <a:close/>
              </a:path>
            </a:pathLst>
          </a:custGeom>
          <a:solidFill>
            <a:schemeClr val="tx1"/>
          </a:solidFill>
          <a:ln>
            <a:noFill/>
          </a:ln>
          <a:effectLst>
            <a:outerShdw blurRad="596900" dist="38100" dir="10800000" sx="109000" sy="109000" algn="r" rotWithShape="0">
              <a:prstClr val="black">
                <a:alpha val="6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R="0" algn="r">
              <a:lnSpc>
                <a:spcPct val="107000"/>
              </a:lnSpc>
              <a:spcBef>
                <a:spcPts val="0"/>
              </a:spcBef>
              <a:spcAft>
                <a:spcPts val="800"/>
              </a:spcAft>
            </a:pPr>
            <a:endParaRPr lang="en-ZA" sz="180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4B14CC2-9266-56CD-CE0F-B250A6C4FBAE}"/>
              </a:ext>
            </a:extLst>
          </p:cNvPr>
          <p:cNvSpPr txBox="1"/>
          <p:nvPr/>
        </p:nvSpPr>
        <p:spPr>
          <a:xfrm>
            <a:off x="7819546" y="547658"/>
            <a:ext cx="4367349" cy="1569660"/>
          </a:xfrm>
          <a:prstGeom prst="rect">
            <a:avLst/>
          </a:prstGeom>
          <a:noFill/>
        </p:spPr>
        <p:txBody>
          <a:bodyPr wrap="square" rtlCol="0">
            <a:spAutoFit/>
          </a:bodyPr>
          <a:lstStyle/>
          <a:p>
            <a:pPr algn="ctr"/>
            <a:r>
              <a:rPr lang="en-ZA" sz="4800" b="1" dirty="0">
                <a:solidFill>
                  <a:schemeClr val="bg1"/>
                </a:solidFill>
                <a:latin typeface="Source Sans Pro Black" panose="020B0803030403020204" pitchFamily="34" charset="0"/>
                <a:ea typeface="Source Sans Pro Black" panose="020B0803030403020204" pitchFamily="34" charset="0"/>
              </a:rPr>
              <a:t>Artistic</a:t>
            </a:r>
          </a:p>
          <a:p>
            <a:pPr algn="ctr"/>
            <a:r>
              <a:rPr lang="en-ZA" sz="4800" b="1" dirty="0">
                <a:solidFill>
                  <a:schemeClr val="bg1"/>
                </a:solidFill>
                <a:latin typeface="Source Sans Pro Black" panose="020B0803030403020204" pitchFamily="34" charset="0"/>
                <a:ea typeface="Source Sans Pro Black" panose="020B0803030403020204" pitchFamily="34" charset="0"/>
              </a:rPr>
              <a:t>intent</a:t>
            </a:r>
          </a:p>
        </p:txBody>
      </p:sp>
      <p:sp>
        <p:nvSpPr>
          <p:cNvPr id="8" name="TextBox 7">
            <a:extLst>
              <a:ext uri="{FF2B5EF4-FFF2-40B4-BE49-F238E27FC236}">
                <a16:creationId xmlns:a16="http://schemas.microsoft.com/office/drawing/2014/main" id="{C1D86683-7334-DAC0-BF72-DEABB313D19A}"/>
              </a:ext>
            </a:extLst>
          </p:cNvPr>
          <p:cNvSpPr txBox="1"/>
          <p:nvPr/>
        </p:nvSpPr>
        <p:spPr>
          <a:xfrm>
            <a:off x="8103475" y="2415044"/>
            <a:ext cx="3799490" cy="2585323"/>
          </a:xfrm>
          <a:prstGeom prst="rect">
            <a:avLst/>
          </a:prstGeom>
          <a:noFill/>
        </p:spPr>
        <p:txBody>
          <a:bodyPr wrap="square" rtlCol="0">
            <a:spAutoFit/>
          </a:bodyPr>
          <a:lstStyle/>
          <a:p>
            <a:pPr marL="285750" marR="0" indent="-285750">
              <a:buFont typeface="Arial" panose="020B0604020202020204" pitchFamily="34" charset="0"/>
              <a:buChar char="•"/>
            </a:pPr>
            <a:r>
              <a:rPr lang="en-ZA"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A</a:t>
            </a: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rtists are sometimes intentionally cryptic. </a:t>
            </a:r>
          </a:p>
          <a:p>
            <a:pPr marL="285750" marR="0" indent="-285750">
              <a:buFont typeface="Arial" panose="020B0604020202020204" pitchFamily="34" charset="0"/>
              <a:buChar char="•"/>
            </a:pP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This can range from baking wordplay into the lyrics to the reason for writing the song in the first place. </a:t>
            </a:r>
            <a:endParaRPr lang="en-ZA" dirty="0">
              <a:solidFill>
                <a:schemeClr val="bg1"/>
              </a:solidFill>
              <a:latin typeface="Source Sans Pro" panose="020B0503030403020204" pitchFamily="34" charset="0"/>
              <a:ea typeface="Source Sans Pro" panose="020B0503030403020204" pitchFamily="34" charset="0"/>
            </a:endParaRPr>
          </a:p>
          <a:p>
            <a:pPr marL="285750" marR="0" indent="-285750">
              <a:buFont typeface="Arial" panose="020B0604020202020204" pitchFamily="34" charset="0"/>
              <a:buChar char="•"/>
            </a:pP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They can craft cherished melodies, often layered with meaning, even if it was not their aim. </a:t>
            </a:r>
            <a:endParaRPr lang="en-ZA" sz="1800" dirty="0">
              <a:solidFill>
                <a:schemeClr val="bg1"/>
              </a:solidFill>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11252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erson wearing sunglasses and hoodie&#10;&#10;Description automatically generated">
            <a:extLst>
              <a:ext uri="{FF2B5EF4-FFF2-40B4-BE49-F238E27FC236}">
                <a16:creationId xmlns:a16="http://schemas.microsoft.com/office/drawing/2014/main" id="{C1E863D9-03DF-07B3-8170-BB8C6C922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91" y="361324"/>
            <a:ext cx="7932423" cy="8758717"/>
          </a:xfrm>
          <a:prstGeom prst="rect">
            <a:avLst/>
          </a:prstGeom>
        </p:spPr>
      </p:pic>
      <p:sp>
        <p:nvSpPr>
          <p:cNvPr id="12" name="Freeform: Shape 11">
            <a:extLst>
              <a:ext uri="{FF2B5EF4-FFF2-40B4-BE49-F238E27FC236}">
                <a16:creationId xmlns:a16="http://schemas.microsoft.com/office/drawing/2014/main" id="{3A482CF3-63C2-038E-BF74-0256BC234B47}"/>
              </a:ext>
            </a:extLst>
          </p:cNvPr>
          <p:cNvSpPr/>
          <p:nvPr/>
        </p:nvSpPr>
        <p:spPr>
          <a:xfrm>
            <a:off x="1" y="-1"/>
            <a:ext cx="12192000" cy="6857999"/>
          </a:xfrm>
          <a:custGeom>
            <a:avLst/>
            <a:gdLst>
              <a:gd name="connsiteX0" fmla="*/ 1269831 w 12192000"/>
              <a:gd name="connsiteY0" fmla="*/ 425670 h 6857999"/>
              <a:gd name="connsiteX1" fmla="*/ 289033 w 12192000"/>
              <a:gd name="connsiteY1" fmla="*/ 1406468 h 6857999"/>
              <a:gd name="connsiteX2" fmla="*/ 289033 w 12192000"/>
              <a:gd name="connsiteY2" fmla="*/ 5329545 h 6857999"/>
              <a:gd name="connsiteX3" fmla="*/ 1269831 w 12192000"/>
              <a:gd name="connsiteY3" fmla="*/ 6310343 h 6857999"/>
              <a:gd name="connsiteX4" fmla="*/ 7117572 w 12192000"/>
              <a:gd name="connsiteY4" fmla="*/ 6310343 h 6857999"/>
              <a:gd name="connsiteX5" fmla="*/ 8098370 w 12192000"/>
              <a:gd name="connsiteY5" fmla="*/ 5329545 h 6857999"/>
              <a:gd name="connsiteX6" fmla="*/ 8098370 w 12192000"/>
              <a:gd name="connsiteY6" fmla="*/ 1406468 h 6857999"/>
              <a:gd name="connsiteX7" fmla="*/ 7117572 w 12192000"/>
              <a:gd name="connsiteY7" fmla="*/ 425670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1269831" y="425670"/>
                </a:moveTo>
                <a:cubicBezTo>
                  <a:pt x="728151" y="425670"/>
                  <a:pt x="289033" y="864788"/>
                  <a:pt x="289033" y="1406468"/>
                </a:cubicBezTo>
                <a:lnTo>
                  <a:pt x="289033" y="5329545"/>
                </a:lnTo>
                <a:cubicBezTo>
                  <a:pt x="289033" y="5871225"/>
                  <a:pt x="728151" y="6310343"/>
                  <a:pt x="1269831" y="6310343"/>
                </a:cubicBezTo>
                <a:lnTo>
                  <a:pt x="7117572" y="6310343"/>
                </a:lnTo>
                <a:cubicBezTo>
                  <a:pt x="7659252" y="6310343"/>
                  <a:pt x="8098370" y="5871225"/>
                  <a:pt x="8098370" y="5329545"/>
                </a:cubicBezTo>
                <a:lnTo>
                  <a:pt x="8098370" y="1406468"/>
                </a:lnTo>
                <a:cubicBezTo>
                  <a:pt x="8098370" y="864788"/>
                  <a:pt x="7659252" y="425670"/>
                  <a:pt x="7117572" y="425670"/>
                </a:cubicBezTo>
                <a:close/>
                <a:moveTo>
                  <a:pt x="0" y="0"/>
                </a:moveTo>
                <a:lnTo>
                  <a:pt x="12192000" y="0"/>
                </a:lnTo>
                <a:lnTo>
                  <a:pt x="12192000" y="6857999"/>
                </a:lnTo>
                <a:lnTo>
                  <a:pt x="0" y="6857999"/>
                </a:lnTo>
                <a:close/>
              </a:path>
            </a:pathLst>
          </a:custGeom>
          <a:solidFill>
            <a:schemeClr val="tx1"/>
          </a:solidFill>
          <a:ln>
            <a:noFill/>
          </a:ln>
          <a:effectLst>
            <a:outerShdw blurRad="596900" dist="38100" dir="10800000" sx="109000" sy="109000" algn="r" rotWithShape="0">
              <a:prstClr val="black">
                <a:alpha val="6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R="0" algn="r">
              <a:lnSpc>
                <a:spcPct val="107000"/>
              </a:lnSpc>
              <a:spcBef>
                <a:spcPts val="0"/>
              </a:spcBef>
              <a:spcAft>
                <a:spcPts val="800"/>
              </a:spcAft>
            </a:pPr>
            <a:endParaRPr lang="en-ZA" sz="180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4B14CC2-9266-56CD-CE0F-B250A6C4FBAE}"/>
              </a:ext>
            </a:extLst>
          </p:cNvPr>
          <p:cNvSpPr txBox="1"/>
          <p:nvPr/>
        </p:nvSpPr>
        <p:spPr>
          <a:xfrm>
            <a:off x="7819546" y="547658"/>
            <a:ext cx="4367349" cy="1569660"/>
          </a:xfrm>
          <a:prstGeom prst="rect">
            <a:avLst/>
          </a:prstGeom>
          <a:noFill/>
        </p:spPr>
        <p:txBody>
          <a:bodyPr wrap="square" rtlCol="0">
            <a:spAutoFit/>
          </a:bodyPr>
          <a:lstStyle/>
          <a:p>
            <a:pPr algn="ctr"/>
            <a:r>
              <a:rPr lang="en-ZA" sz="4800" b="1" dirty="0">
                <a:solidFill>
                  <a:schemeClr val="bg1"/>
                </a:solidFill>
                <a:latin typeface="Source Sans Pro Black" panose="020B0803030403020204" pitchFamily="34" charset="0"/>
                <a:ea typeface="Source Sans Pro Black" panose="020B0803030403020204" pitchFamily="34" charset="0"/>
              </a:rPr>
              <a:t>Artistic</a:t>
            </a:r>
          </a:p>
          <a:p>
            <a:pPr algn="ctr"/>
            <a:r>
              <a:rPr lang="en-ZA" sz="4800" b="1" dirty="0">
                <a:solidFill>
                  <a:schemeClr val="bg1"/>
                </a:solidFill>
                <a:latin typeface="Source Sans Pro Black" panose="020B0803030403020204" pitchFamily="34" charset="0"/>
                <a:ea typeface="Source Sans Pro Black" panose="020B0803030403020204" pitchFamily="34" charset="0"/>
              </a:rPr>
              <a:t>intent</a:t>
            </a:r>
          </a:p>
        </p:txBody>
      </p:sp>
      <p:sp>
        <p:nvSpPr>
          <p:cNvPr id="8" name="TextBox 7">
            <a:extLst>
              <a:ext uri="{FF2B5EF4-FFF2-40B4-BE49-F238E27FC236}">
                <a16:creationId xmlns:a16="http://schemas.microsoft.com/office/drawing/2014/main" id="{C1D86683-7334-DAC0-BF72-DEABB313D19A}"/>
              </a:ext>
            </a:extLst>
          </p:cNvPr>
          <p:cNvSpPr txBox="1"/>
          <p:nvPr/>
        </p:nvSpPr>
        <p:spPr>
          <a:xfrm>
            <a:off x="8103475" y="2415044"/>
            <a:ext cx="3799490" cy="2585323"/>
          </a:xfrm>
          <a:prstGeom prst="rect">
            <a:avLst/>
          </a:prstGeom>
          <a:noFill/>
        </p:spPr>
        <p:txBody>
          <a:bodyPr wrap="square" rtlCol="0">
            <a:spAutoFit/>
          </a:bodyPr>
          <a:lstStyle/>
          <a:p>
            <a:pPr marL="285750" marR="0" indent="-285750">
              <a:buFont typeface="Arial" panose="020B0604020202020204" pitchFamily="34" charset="0"/>
              <a:buChar char="•"/>
            </a:pPr>
            <a:r>
              <a:rPr lang="en-ZA"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A</a:t>
            </a: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rtists are sometimes intentionally cryptic. </a:t>
            </a:r>
          </a:p>
          <a:p>
            <a:pPr marL="285750" marR="0" indent="-285750">
              <a:buFont typeface="Arial" panose="020B0604020202020204" pitchFamily="34" charset="0"/>
              <a:buChar char="•"/>
            </a:pP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This can range from baking wordplay into the lyrics to the reason for writing the song in the first place. </a:t>
            </a:r>
            <a:endParaRPr lang="en-ZA" dirty="0">
              <a:solidFill>
                <a:schemeClr val="bg1"/>
              </a:solidFill>
              <a:latin typeface="Source Sans Pro" panose="020B0503030403020204" pitchFamily="34" charset="0"/>
              <a:ea typeface="Source Sans Pro" panose="020B0503030403020204" pitchFamily="34" charset="0"/>
            </a:endParaRPr>
          </a:p>
          <a:p>
            <a:pPr marL="285750" marR="0" indent="-285750">
              <a:buFont typeface="Arial" panose="020B0604020202020204" pitchFamily="34" charset="0"/>
              <a:buChar char="•"/>
            </a:pP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They can craft cherished melodies, often layered with meaning, even if it was not their aim. </a:t>
            </a:r>
            <a:endParaRPr lang="en-ZA" sz="1800" dirty="0">
              <a:solidFill>
                <a:schemeClr val="bg1"/>
              </a:solidFill>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541150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oup of men standing in front of a wall&#10;&#10;Description automatically generated">
            <a:extLst>
              <a:ext uri="{FF2B5EF4-FFF2-40B4-BE49-F238E27FC236}">
                <a16:creationId xmlns:a16="http://schemas.microsoft.com/office/drawing/2014/main" id="{164EABB9-AFA2-6981-7ACB-63A9C20B2DAE}"/>
              </a:ext>
            </a:extLst>
          </p:cNvPr>
          <p:cNvPicPr>
            <a:picLocks noChangeAspect="1"/>
          </p:cNvPicPr>
          <p:nvPr/>
        </p:nvPicPr>
        <p:blipFill rotWithShape="1">
          <a:blip r:embed="rId2">
            <a:extLst>
              <a:ext uri="{28A0092B-C50C-407E-A947-70E740481C1C}">
                <a14:useLocalDpi xmlns:a14="http://schemas.microsoft.com/office/drawing/2010/main" val="0"/>
              </a:ext>
            </a:extLst>
          </a:blip>
          <a:srcRect t="6043"/>
          <a:stretch/>
        </p:blipFill>
        <p:spPr>
          <a:xfrm>
            <a:off x="-603872" y="1700463"/>
            <a:ext cx="7193706" cy="6443533"/>
          </a:xfrm>
          <a:prstGeom prst="rect">
            <a:avLst/>
          </a:prstGeom>
        </p:spPr>
      </p:pic>
      <p:pic>
        <p:nvPicPr>
          <p:cNvPr id="5" name="Picture 4" descr="A cover of a book&#10;&#10;Description automatically generated">
            <a:extLst>
              <a:ext uri="{FF2B5EF4-FFF2-40B4-BE49-F238E27FC236}">
                <a16:creationId xmlns:a16="http://schemas.microsoft.com/office/drawing/2014/main" id="{E2B09761-1CB3-63C7-6250-D6E6F8703CF9}"/>
              </a:ext>
            </a:extLst>
          </p:cNvPr>
          <p:cNvPicPr>
            <a:picLocks noChangeAspect="1"/>
          </p:cNvPicPr>
          <p:nvPr/>
        </p:nvPicPr>
        <p:blipFill rotWithShape="1">
          <a:blip r:embed="rId3">
            <a:extLst>
              <a:ext uri="{28A0092B-C50C-407E-A947-70E740481C1C}">
                <a14:useLocalDpi xmlns:a14="http://schemas.microsoft.com/office/drawing/2010/main" val="0"/>
              </a:ext>
            </a:extLst>
          </a:blip>
          <a:srcRect t="9692" r="54003" b="6513"/>
          <a:stretch/>
        </p:blipFill>
        <p:spPr>
          <a:xfrm>
            <a:off x="3704591" y="9641"/>
            <a:ext cx="3722637" cy="6838717"/>
          </a:xfrm>
          <a:prstGeom prst="rect">
            <a:avLst/>
          </a:prstGeom>
        </p:spPr>
      </p:pic>
      <p:pic>
        <p:nvPicPr>
          <p:cNvPr id="3" name="Picture 2" descr="A person wearing sunglasses and hoodie&#10;&#10;Description automatically generated">
            <a:extLst>
              <a:ext uri="{FF2B5EF4-FFF2-40B4-BE49-F238E27FC236}">
                <a16:creationId xmlns:a16="http://schemas.microsoft.com/office/drawing/2014/main" id="{B1532396-88F7-396E-01BF-3328D0438BB6}"/>
              </a:ext>
            </a:extLst>
          </p:cNvPr>
          <p:cNvPicPr>
            <a:picLocks noChangeAspect="1"/>
          </p:cNvPicPr>
          <p:nvPr/>
        </p:nvPicPr>
        <p:blipFill rotWithShape="1">
          <a:blip r:embed="rId4">
            <a:extLst>
              <a:ext uri="{28A0092B-C50C-407E-A947-70E740481C1C}">
                <a14:useLocalDpi xmlns:a14="http://schemas.microsoft.com/office/drawing/2010/main" val="0"/>
              </a:ext>
            </a:extLst>
          </a:blip>
          <a:srcRect l="23465" r="27227"/>
          <a:stretch/>
        </p:blipFill>
        <p:spPr>
          <a:xfrm>
            <a:off x="7435251" y="9641"/>
            <a:ext cx="3911332" cy="8758717"/>
          </a:xfrm>
          <a:prstGeom prst="rect">
            <a:avLst/>
          </a:prstGeom>
        </p:spPr>
      </p:pic>
      <p:sp>
        <p:nvSpPr>
          <p:cNvPr id="27" name="Freeform: Shape 26">
            <a:extLst>
              <a:ext uri="{FF2B5EF4-FFF2-40B4-BE49-F238E27FC236}">
                <a16:creationId xmlns:a16="http://schemas.microsoft.com/office/drawing/2014/main" id="{925AFAC0-8A8A-DAC6-119F-734A51452E6D}"/>
              </a:ext>
            </a:extLst>
          </p:cNvPr>
          <p:cNvSpPr/>
          <p:nvPr/>
        </p:nvSpPr>
        <p:spPr>
          <a:xfrm>
            <a:off x="2" y="2"/>
            <a:ext cx="12191998" cy="6857999"/>
          </a:xfrm>
          <a:custGeom>
            <a:avLst/>
            <a:gdLst>
              <a:gd name="connsiteX0" fmla="*/ 1481470 w 12191998"/>
              <a:gd name="connsiteY0" fmla="*/ 2041451 h 6857999"/>
              <a:gd name="connsiteX1" fmla="*/ 1098698 w 12191998"/>
              <a:gd name="connsiteY1" fmla="*/ 2424223 h 6857999"/>
              <a:gd name="connsiteX2" fmla="*/ 1098698 w 12191998"/>
              <a:gd name="connsiteY2" fmla="*/ 5546650 h 6857999"/>
              <a:gd name="connsiteX3" fmla="*/ 1481470 w 12191998"/>
              <a:gd name="connsiteY3" fmla="*/ 5929422 h 6857999"/>
              <a:gd name="connsiteX4" fmla="*/ 1864242 w 12191998"/>
              <a:gd name="connsiteY4" fmla="*/ 5546650 h 6857999"/>
              <a:gd name="connsiteX5" fmla="*/ 1864242 w 12191998"/>
              <a:gd name="connsiteY5" fmla="*/ 2424223 h 6857999"/>
              <a:gd name="connsiteX6" fmla="*/ 1481470 w 12191998"/>
              <a:gd name="connsiteY6" fmla="*/ 2041451 h 6857999"/>
              <a:gd name="connsiteX7" fmla="*/ 3317358 w 12191998"/>
              <a:gd name="connsiteY7" fmla="*/ 1626781 h 6857999"/>
              <a:gd name="connsiteX8" fmla="*/ 2934586 w 12191998"/>
              <a:gd name="connsiteY8" fmla="*/ 2009553 h 6857999"/>
              <a:gd name="connsiteX9" fmla="*/ 2934586 w 12191998"/>
              <a:gd name="connsiteY9" fmla="*/ 5631710 h 6857999"/>
              <a:gd name="connsiteX10" fmla="*/ 3317358 w 12191998"/>
              <a:gd name="connsiteY10" fmla="*/ 6014482 h 6857999"/>
              <a:gd name="connsiteX11" fmla="*/ 3700130 w 12191998"/>
              <a:gd name="connsiteY11" fmla="*/ 5631710 h 6857999"/>
              <a:gd name="connsiteX12" fmla="*/ 3700130 w 12191998"/>
              <a:gd name="connsiteY12" fmla="*/ 2009553 h 6857999"/>
              <a:gd name="connsiteX13" fmla="*/ 3317358 w 12191998"/>
              <a:gd name="connsiteY13" fmla="*/ 1626781 h 6857999"/>
              <a:gd name="connsiteX14" fmla="*/ 2399414 w 12191998"/>
              <a:gd name="connsiteY14" fmla="*/ 1509823 h 6857999"/>
              <a:gd name="connsiteX15" fmla="*/ 2016642 w 12191998"/>
              <a:gd name="connsiteY15" fmla="*/ 1892595 h 6857999"/>
              <a:gd name="connsiteX16" fmla="*/ 2016642 w 12191998"/>
              <a:gd name="connsiteY16" fmla="*/ 5015022 h 6857999"/>
              <a:gd name="connsiteX17" fmla="*/ 2399414 w 12191998"/>
              <a:gd name="connsiteY17" fmla="*/ 5397794 h 6857999"/>
              <a:gd name="connsiteX18" fmla="*/ 2782186 w 12191998"/>
              <a:gd name="connsiteY18" fmla="*/ 5015022 h 6857999"/>
              <a:gd name="connsiteX19" fmla="*/ 2782186 w 12191998"/>
              <a:gd name="connsiteY19" fmla="*/ 1892595 h 6857999"/>
              <a:gd name="connsiteX20" fmla="*/ 2399414 w 12191998"/>
              <a:gd name="connsiteY20" fmla="*/ 1509823 h 6857999"/>
              <a:gd name="connsiteX21" fmla="*/ 5153244 w 12191998"/>
              <a:gd name="connsiteY21" fmla="*/ 1148317 h 6857999"/>
              <a:gd name="connsiteX22" fmla="*/ 4770473 w 12191998"/>
              <a:gd name="connsiteY22" fmla="*/ 1531089 h 6857999"/>
              <a:gd name="connsiteX23" fmla="*/ 4770473 w 12191998"/>
              <a:gd name="connsiteY23" fmla="*/ 5015022 h 6857999"/>
              <a:gd name="connsiteX24" fmla="*/ 5153244 w 12191998"/>
              <a:gd name="connsiteY24" fmla="*/ 5397794 h 6857999"/>
              <a:gd name="connsiteX25" fmla="*/ 5536017 w 12191998"/>
              <a:gd name="connsiteY25" fmla="*/ 5015022 h 6857999"/>
              <a:gd name="connsiteX26" fmla="*/ 5536017 w 12191998"/>
              <a:gd name="connsiteY26" fmla="*/ 1531089 h 6857999"/>
              <a:gd name="connsiteX27" fmla="*/ 5153244 w 12191998"/>
              <a:gd name="connsiteY27" fmla="*/ 1148317 h 6857999"/>
              <a:gd name="connsiteX28" fmla="*/ 8825020 w 12191998"/>
              <a:gd name="connsiteY28" fmla="*/ 1148315 h 6857999"/>
              <a:gd name="connsiteX29" fmla="*/ 8442248 w 12191998"/>
              <a:gd name="connsiteY29" fmla="*/ 1531087 h 6857999"/>
              <a:gd name="connsiteX30" fmla="*/ 8442248 w 12191998"/>
              <a:gd name="connsiteY30" fmla="*/ 4688956 h 6857999"/>
              <a:gd name="connsiteX31" fmla="*/ 8825020 w 12191998"/>
              <a:gd name="connsiteY31" fmla="*/ 5071728 h 6857999"/>
              <a:gd name="connsiteX32" fmla="*/ 9207792 w 12191998"/>
              <a:gd name="connsiteY32" fmla="*/ 4688956 h 6857999"/>
              <a:gd name="connsiteX33" fmla="*/ 9207792 w 12191998"/>
              <a:gd name="connsiteY33" fmla="*/ 1531087 h 6857999"/>
              <a:gd name="connsiteX34" fmla="*/ 8825020 w 12191998"/>
              <a:gd name="connsiteY34" fmla="*/ 1148315 h 6857999"/>
              <a:gd name="connsiteX35" fmla="*/ 563526 w 12191998"/>
              <a:gd name="connsiteY35" fmla="*/ 818707 h 6857999"/>
              <a:gd name="connsiteX36" fmla="*/ 180754 w 12191998"/>
              <a:gd name="connsiteY36" fmla="*/ 1201479 h 6857999"/>
              <a:gd name="connsiteX37" fmla="*/ 180754 w 12191998"/>
              <a:gd name="connsiteY37" fmla="*/ 5241850 h 6857999"/>
              <a:gd name="connsiteX38" fmla="*/ 563526 w 12191998"/>
              <a:gd name="connsiteY38" fmla="*/ 5624622 h 6857999"/>
              <a:gd name="connsiteX39" fmla="*/ 946298 w 12191998"/>
              <a:gd name="connsiteY39" fmla="*/ 5241850 h 6857999"/>
              <a:gd name="connsiteX40" fmla="*/ 946298 w 12191998"/>
              <a:gd name="connsiteY40" fmla="*/ 1201479 h 6857999"/>
              <a:gd name="connsiteX41" fmla="*/ 563526 w 12191998"/>
              <a:gd name="connsiteY41" fmla="*/ 818707 h 6857999"/>
              <a:gd name="connsiteX42" fmla="*/ 9742964 w 12191998"/>
              <a:gd name="connsiteY42" fmla="*/ 818706 h 6857999"/>
              <a:gd name="connsiteX43" fmla="*/ 9360192 w 12191998"/>
              <a:gd name="connsiteY43" fmla="*/ 1201478 h 6857999"/>
              <a:gd name="connsiteX44" fmla="*/ 9360192 w 12191998"/>
              <a:gd name="connsiteY44" fmla="*/ 4359347 h 6857999"/>
              <a:gd name="connsiteX45" fmla="*/ 9742964 w 12191998"/>
              <a:gd name="connsiteY45" fmla="*/ 4742119 h 6857999"/>
              <a:gd name="connsiteX46" fmla="*/ 10125736 w 12191998"/>
              <a:gd name="connsiteY46" fmla="*/ 4359347 h 6857999"/>
              <a:gd name="connsiteX47" fmla="*/ 10125736 w 12191998"/>
              <a:gd name="connsiteY47" fmla="*/ 1201478 h 6857999"/>
              <a:gd name="connsiteX48" fmla="*/ 9742964 w 12191998"/>
              <a:gd name="connsiteY48" fmla="*/ 818706 h 6857999"/>
              <a:gd name="connsiteX49" fmla="*/ 6060555 w 12191998"/>
              <a:gd name="connsiteY49" fmla="*/ 669852 h 6857999"/>
              <a:gd name="connsiteX50" fmla="*/ 5688417 w 12191998"/>
              <a:gd name="connsiteY50" fmla="*/ 1041991 h 6857999"/>
              <a:gd name="connsiteX51" fmla="*/ 5688417 w 12191998"/>
              <a:gd name="connsiteY51" fmla="*/ 4547190 h 6857999"/>
              <a:gd name="connsiteX52" fmla="*/ 6060555 w 12191998"/>
              <a:gd name="connsiteY52" fmla="*/ 4919329 h 6857999"/>
              <a:gd name="connsiteX53" fmla="*/ 6081822 w 12191998"/>
              <a:gd name="connsiteY53" fmla="*/ 4919329 h 6857999"/>
              <a:gd name="connsiteX54" fmla="*/ 6453960 w 12191998"/>
              <a:gd name="connsiteY54" fmla="*/ 4547190 h 6857999"/>
              <a:gd name="connsiteX55" fmla="*/ 6453960 w 12191998"/>
              <a:gd name="connsiteY55" fmla="*/ 1041991 h 6857999"/>
              <a:gd name="connsiteX56" fmla="*/ 6081822 w 12191998"/>
              <a:gd name="connsiteY56" fmla="*/ 669852 h 6857999"/>
              <a:gd name="connsiteX57" fmla="*/ 4235301 w 12191998"/>
              <a:gd name="connsiteY57" fmla="*/ 531629 h 6857999"/>
              <a:gd name="connsiteX58" fmla="*/ 3852529 w 12191998"/>
              <a:gd name="connsiteY58" fmla="*/ 914401 h 6857999"/>
              <a:gd name="connsiteX59" fmla="*/ 3852529 w 12191998"/>
              <a:gd name="connsiteY59" fmla="*/ 4398334 h 6857999"/>
              <a:gd name="connsiteX60" fmla="*/ 4235301 w 12191998"/>
              <a:gd name="connsiteY60" fmla="*/ 4781106 h 6857999"/>
              <a:gd name="connsiteX61" fmla="*/ 4618073 w 12191998"/>
              <a:gd name="connsiteY61" fmla="*/ 4398334 h 6857999"/>
              <a:gd name="connsiteX62" fmla="*/ 4618073 w 12191998"/>
              <a:gd name="connsiteY62" fmla="*/ 914401 h 6857999"/>
              <a:gd name="connsiteX63" fmla="*/ 4235301 w 12191998"/>
              <a:gd name="connsiteY63" fmla="*/ 531629 h 6857999"/>
              <a:gd name="connsiteX64" fmla="*/ 10685716 w 12191998"/>
              <a:gd name="connsiteY64" fmla="*/ 531628 h 6857999"/>
              <a:gd name="connsiteX65" fmla="*/ 10302944 w 12191998"/>
              <a:gd name="connsiteY65" fmla="*/ 914400 h 6857999"/>
              <a:gd name="connsiteX66" fmla="*/ 10302944 w 12191998"/>
              <a:gd name="connsiteY66" fmla="*/ 4072269 h 6857999"/>
              <a:gd name="connsiteX67" fmla="*/ 10685716 w 12191998"/>
              <a:gd name="connsiteY67" fmla="*/ 4455041 h 6857999"/>
              <a:gd name="connsiteX68" fmla="*/ 11068488 w 12191998"/>
              <a:gd name="connsiteY68" fmla="*/ 4072269 h 6857999"/>
              <a:gd name="connsiteX69" fmla="*/ 11068488 w 12191998"/>
              <a:gd name="connsiteY69" fmla="*/ 914400 h 6857999"/>
              <a:gd name="connsiteX70" fmla="*/ 10685716 w 12191998"/>
              <a:gd name="connsiteY70" fmla="*/ 531628 h 6857999"/>
              <a:gd name="connsiteX71" fmla="*/ 7907076 w 12191998"/>
              <a:gd name="connsiteY71" fmla="*/ 446567 h 6857999"/>
              <a:gd name="connsiteX72" fmla="*/ 7524304 w 12191998"/>
              <a:gd name="connsiteY72" fmla="*/ 829339 h 6857999"/>
              <a:gd name="connsiteX73" fmla="*/ 7524304 w 12191998"/>
              <a:gd name="connsiteY73" fmla="*/ 3891515 h 6857999"/>
              <a:gd name="connsiteX74" fmla="*/ 7907076 w 12191998"/>
              <a:gd name="connsiteY74" fmla="*/ 4274287 h 6857999"/>
              <a:gd name="connsiteX75" fmla="*/ 8289848 w 12191998"/>
              <a:gd name="connsiteY75" fmla="*/ 3891515 h 6857999"/>
              <a:gd name="connsiteX76" fmla="*/ 8289848 w 12191998"/>
              <a:gd name="connsiteY76" fmla="*/ 829339 h 6857999"/>
              <a:gd name="connsiteX77" fmla="*/ 7907076 w 12191998"/>
              <a:gd name="connsiteY77" fmla="*/ 446567 h 6857999"/>
              <a:gd name="connsiteX78" fmla="*/ 6989132 w 12191998"/>
              <a:gd name="connsiteY78" fmla="*/ 138223 h 6857999"/>
              <a:gd name="connsiteX79" fmla="*/ 6606360 w 12191998"/>
              <a:gd name="connsiteY79" fmla="*/ 520996 h 6857999"/>
              <a:gd name="connsiteX80" fmla="*/ 6606360 w 12191998"/>
              <a:gd name="connsiteY80" fmla="*/ 4004929 h 6857999"/>
              <a:gd name="connsiteX81" fmla="*/ 6989132 w 12191998"/>
              <a:gd name="connsiteY81" fmla="*/ 4387701 h 6857999"/>
              <a:gd name="connsiteX82" fmla="*/ 7371904 w 12191998"/>
              <a:gd name="connsiteY82" fmla="*/ 4004929 h 6857999"/>
              <a:gd name="connsiteX83" fmla="*/ 7371904 w 12191998"/>
              <a:gd name="connsiteY83" fmla="*/ 520996 h 6857999"/>
              <a:gd name="connsiteX84" fmla="*/ 6989132 w 12191998"/>
              <a:gd name="connsiteY84" fmla="*/ 138223 h 6857999"/>
              <a:gd name="connsiteX85" fmla="*/ 0 w 12191998"/>
              <a:gd name="connsiteY85" fmla="*/ 0 h 6857999"/>
              <a:gd name="connsiteX86" fmla="*/ 12191998 w 12191998"/>
              <a:gd name="connsiteY86" fmla="*/ 0 h 6857999"/>
              <a:gd name="connsiteX87" fmla="*/ 12191998 w 12191998"/>
              <a:gd name="connsiteY87" fmla="*/ 6857999 h 6857999"/>
              <a:gd name="connsiteX88" fmla="*/ 0 w 12191998"/>
              <a:gd name="connsiteY8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1998" h="6857999">
                <a:moveTo>
                  <a:pt x="1481470" y="2041451"/>
                </a:moveTo>
                <a:cubicBezTo>
                  <a:pt x="1270071" y="2041451"/>
                  <a:pt x="1098698" y="2212824"/>
                  <a:pt x="1098698" y="2424223"/>
                </a:cubicBezTo>
                <a:lnTo>
                  <a:pt x="1098698" y="5546650"/>
                </a:lnTo>
                <a:cubicBezTo>
                  <a:pt x="1098698" y="5758049"/>
                  <a:pt x="1270071" y="5929422"/>
                  <a:pt x="1481470" y="5929422"/>
                </a:cubicBezTo>
                <a:cubicBezTo>
                  <a:pt x="1692869" y="5929422"/>
                  <a:pt x="1864242" y="5758049"/>
                  <a:pt x="1864242" y="5546650"/>
                </a:cubicBezTo>
                <a:lnTo>
                  <a:pt x="1864242" y="2424223"/>
                </a:lnTo>
                <a:cubicBezTo>
                  <a:pt x="1864242" y="2212824"/>
                  <a:pt x="1692869" y="2041451"/>
                  <a:pt x="1481470" y="2041451"/>
                </a:cubicBezTo>
                <a:close/>
                <a:moveTo>
                  <a:pt x="3317358" y="1626781"/>
                </a:moveTo>
                <a:cubicBezTo>
                  <a:pt x="3105959" y="1626781"/>
                  <a:pt x="2934586" y="1798154"/>
                  <a:pt x="2934586" y="2009553"/>
                </a:cubicBezTo>
                <a:lnTo>
                  <a:pt x="2934586" y="5631710"/>
                </a:lnTo>
                <a:cubicBezTo>
                  <a:pt x="2934586" y="5843109"/>
                  <a:pt x="3105959" y="6014482"/>
                  <a:pt x="3317358" y="6014482"/>
                </a:cubicBezTo>
                <a:cubicBezTo>
                  <a:pt x="3528757" y="6014482"/>
                  <a:pt x="3700130" y="5843109"/>
                  <a:pt x="3700130" y="5631710"/>
                </a:cubicBezTo>
                <a:lnTo>
                  <a:pt x="3700130" y="2009553"/>
                </a:lnTo>
                <a:cubicBezTo>
                  <a:pt x="3700130" y="1798154"/>
                  <a:pt x="3528757" y="1626781"/>
                  <a:pt x="3317358" y="1626781"/>
                </a:cubicBezTo>
                <a:close/>
                <a:moveTo>
                  <a:pt x="2399414" y="1509823"/>
                </a:moveTo>
                <a:cubicBezTo>
                  <a:pt x="2188015" y="1509823"/>
                  <a:pt x="2016642" y="1681196"/>
                  <a:pt x="2016642" y="1892595"/>
                </a:cubicBezTo>
                <a:lnTo>
                  <a:pt x="2016642" y="5015022"/>
                </a:lnTo>
                <a:cubicBezTo>
                  <a:pt x="2016642" y="5226421"/>
                  <a:pt x="2188015" y="5397794"/>
                  <a:pt x="2399414" y="5397794"/>
                </a:cubicBezTo>
                <a:cubicBezTo>
                  <a:pt x="2610813" y="5397794"/>
                  <a:pt x="2782186" y="5226421"/>
                  <a:pt x="2782186" y="5015022"/>
                </a:cubicBezTo>
                <a:lnTo>
                  <a:pt x="2782186" y="1892595"/>
                </a:lnTo>
                <a:cubicBezTo>
                  <a:pt x="2782186" y="1681196"/>
                  <a:pt x="2610813" y="1509823"/>
                  <a:pt x="2399414" y="1509823"/>
                </a:cubicBezTo>
                <a:close/>
                <a:moveTo>
                  <a:pt x="5153244" y="1148317"/>
                </a:moveTo>
                <a:cubicBezTo>
                  <a:pt x="4941846" y="1148317"/>
                  <a:pt x="4770473" y="1319690"/>
                  <a:pt x="4770473" y="1531089"/>
                </a:cubicBezTo>
                <a:lnTo>
                  <a:pt x="4770473" y="5015022"/>
                </a:lnTo>
                <a:cubicBezTo>
                  <a:pt x="4770473" y="5226421"/>
                  <a:pt x="4941846" y="5397794"/>
                  <a:pt x="5153244" y="5397794"/>
                </a:cubicBezTo>
                <a:cubicBezTo>
                  <a:pt x="5364644" y="5397794"/>
                  <a:pt x="5536017" y="5226421"/>
                  <a:pt x="5536017" y="5015022"/>
                </a:cubicBezTo>
                <a:lnTo>
                  <a:pt x="5536017" y="1531089"/>
                </a:lnTo>
                <a:cubicBezTo>
                  <a:pt x="5536017" y="1319690"/>
                  <a:pt x="5364644" y="1148317"/>
                  <a:pt x="5153244" y="1148317"/>
                </a:cubicBezTo>
                <a:close/>
                <a:moveTo>
                  <a:pt x="8825020" y="1148315"/>
                </a:moveTo>
                <a:cubicBezTo>
                  <a:pt x="8613621" y="1148315"/>
                  <a:pt x="8442248" y="1319688"/>
                  <a:pt x="8442248" y="1531087"/>
                </a:cubicBezTo>
                <a:lnTo>
                  <a:pt x="8442248" y="4688956"/>
                </a:lnTo>
                <a:cubicBezTo>
                  <a:pt x="8442248" y="4900355"/>
                  <a:pt x="8613621" y="5071728"/>
                  <a:pt x="8825020" y="5071728"/>
                </a:cubicBezTo>
                <a:cubicBezTo>
                  <a:pt x="9036419" y="5071728"/>
                  <a:pt x="9207792" y="4900355"/>
                  <a:pt x="9207792" y="4688956"/>
                </a:cubicBezTo>
                <a:lnTo>
                  <a:pt x="9207792" y="1531087"/>
                </a:lnTo>
                <a:cubicBezTo>
                  <a:pt x="9207792" y="1319688"/>
                  <a:pt x="9036419" y="1148315"/>
                  <a:pt x="8825020" y="1148315"/>
                </a:cubicBezTo>
                <a:close/>
                <a:moveTo>
                  <a:pt x="563526" y="818707"/>
                </a:moveTo>
                <a:cubicBezTo>
                  <a:pt x="352127" y="818707"/>
                  <a:pt x="180754" y="990080"/>
                  <a:pt x="180754" y="1201479"/>
                </a:cubicBezTo>
                <a:lnTo>
                  <a:pt x="180754" y="5241850"/>
                </a:lnTo>
                <a:cubicBezTo>
                  <a:pt x="180754" y="5453249"/>
                  <a:pt x="352127" y="5624622"/>
                  <a:pt x="563526" y="5624622"/>
                </a:cubicBezTo>
                <a:cubicBezTo>
                  <a:pt x="774925" y="5624622"/>
                  <a:pt x="946298" y="5453249"/>
                  <a:pt x="946298" y="5241850"/>
                </a:cubicBezTo>
                <a:lnTo>
                  <a:pt x="946298" y="1201479"/>
                </a:lnTo>
                <a:cubicBezTo>
                  <a:pt x="946298" y="990080"/>
                  <a:pt x="774925" y="818707"/>
                  <a:pt x="563526" y="818707"/>
                </a:cubicBezTo>
                <a:close/>
                <a:moveTo>
                  <a:pt x="9742964" y="818706"/>
                </a:moveTo>
                <a:cubicBezTo>
                  <a:pt x="9531565" y="818706"/>
                  <a:pt x="9360192" y="990079"/>
                  <a:pt x="9360192" y="1201478"/>
                </a:cubicBezTo>
                <a:lnTo>
                  <a:pt x="9360192" y="4359347"/>
                </a:lnTo>
                <a:cubicBezTo>
                  <a:pt x="9360192" y="4570746"/>
                  <a:pt x="9531565" y="4742119"/>
                  <a:pt x="9742964" y="4742119"/>
                </a:cubicBezTo>
                <a:cubicBezTo>
                  <a:pt x="9954363" y="4742119"/>
                  <a:pt x="10125736" y="4570746"/>
                  <a:pt x="10125736" y="4359347"/>
                </a:cubicBezTo>
                <a:lnTo>
                  <a:pt x="10125736" y="1201478"/>
                </a:lnTo>
                <a:cubicBezTo>
                  <a:pt x="10125736" y="990079"/>
                  <a:pt x="9954363" y="818706"/>
                  <a:pt x="9742964" y="818706"/>
                </a:cubicBezTo>
                <a:close/>
                <a:moveTo>
                  <a:pt x="6060555" y="669852"/>
                </a:moveTo>
                <a:cubicBezTo>
                  <a:pt x="5855029" y="669852"/>
                  <a:pt x="5688417" y="836464"/>
                  <a:pt x="5688417" y="1041991"/>
                </a:cubicBezTo>
                <a:lnTo>
                  <a:pt x="5688417" y="4547190"/>
                </a:lnTo>
                <a:cubicBezTo>
                  <a:pt x="5688417" y="4752717"/>
                  <a:pt x="5855029" y="4919329"/>
                  <a:pt x="6060555" y="4919329"/>
                </a:cubicBezTo>
                <a:lnTo>
                  <a:pt x="6081822" y="4919329"/>
                </a:lnTo>
                <a:cubicBezTo>
                  <a:pt x="6287348" y="4919329"/>
                  <a:pt x="6453960" y="4752717"/>
                  <a:pt x="6453960" y="4547190"/>
                </a:cubicBezTo>
                <a:lnTo>
                  <a:pt x="6453960" y="1041991"/>
                </a:lnTo>
                <a:cubicBezTo>
                  <a:pt x="6453960" y="836464"/>
                  <a:pt x="6287348" y="669852"/>
                  <a:pt x="6081822" y="669852"/>
                </a:cubicBezTo>
                <a:close/>
                <a:moveTo>
                  <a:pt x="4235301" y="531629"/>
                </a:moveTo>
                <a:cubicBezTo>
                  <a:pt x="4023902" y="531629"/>
                  <a:pt x="3852529" y="703002"/>
                  <a:pt x="3852529" y="914401"/>
                </a:cubicBezTo>
                <a:lnTo>
                  <a:pt x="3852529" y="4398334"/>
                </a:lnTo>
                <a:cubicBezTo>
                  <a:pt x="3852529" y="4609733"/>
                  <a:pt x="4023902" y="4781106"/>
                  <a:pt x="4235301" y="4781106"/>
                </a:cubicBezTo>
                <a:cubicBezTo>
                  <a:pt x="4446699" y="4781106"/>
                  <a:pt x="4618073" y="4609733"/>
                  <a:pt x="4618073" y="4398334"/>
                </a:cubicBezTo>
                <a:lnTo>
                  <a:pt x="4618073" y="914401"/>
                </a:lnTo>
                <a:cubicBezTo>
                  <a:pt x="4618073" y="703002"/>
                  <a:pt x="4446699" y="531629"/>
                  <a:pt x="4235301" y="531629"/>
                </a:cubicBezTo>
                <a:close/>
                <a:moveTo>
                  <a:pt x="10685716" y="531628"/>
                </a:moveTo>
                <a:cubicBezTo>
                  <a:pt x="10474317" y="531628"/>
                  <a:pt x="10302944" y="703001"/>
                  <a:pt x="10302944" y="914400"/>
                </a:cubicBezTo>
                <a:lnTo>
                  <a:pt x="10302944" y="4072269"/>
                </a:lnTo>
                <a:cubicBezTo>
                  <a:pt x="10302944" y="4283668"/>
                  <a:pt x="10474317" y="4455041"/>
                  <a:pt x="10685716" y="4455041"/>
                </a:cubicBezTo>
                <a:cubicBezTo>
                  <a:pt x="10897115" y="4455041"/>
                  <a:pt x="11068488" y="4283668"/>
                  <a:pt x="11068488" y="4072269"/>
                </a:cubicBezTo>
                <a:lnTo>
                  <a:pt x="11068488" y="914400"/>
                </a:lnTo>
                <a:cubicBezTo>
                  <a:pt x="11068488" y="703001"/>
                  <a:pt x="10897115" y="531628"/>
                  <a:pt x="10685716" y="531628"/>
                </a:cubicBezTo>
                <a:close/>
                <a:moveTo>
                  <a:pt x="7907076" y="446567"/>
                </a:moveTo>
                <a:cubicBezTo>
                  <a:pt x="7695677" y="446567"/>
                  <a:pt x="7524304" y="617940"/>
                  <a:pt x="7524304" y="829339"/>
                </a:cubicBezTo>
                <a:lnTo>
                  <a:pt x="7524304" y="3891515"/>
                </a:lnTo>
                <a:cubicBezTo>
                  <a:pt x="7524304" y="4102914"/>
                  <a:pt x="7695677" y="4274287"/>
                  <a:pt x="7907076" y="4274287"/>
                </a:cubicBezTo>
                <a:cubicBezTo>
                  <a:pt x="8118475" y="4274287"/>
                  <a:pt x="8289848" y="4102914"/>
                  <a:pt x="8289848" y="3891515"/>
                </a:cubicBezTo>
                <a:lnTo>
                  <a:pt x="8289848" y="829339"/>
                </a:lnTo>
                <a:cubicBezTo>
                  <a:pt x="8289848" y="617940"/>
                  <a:pt x="8118475" y="446567"/>
                  <a:pt x="7907076" y="446567"/>
                </a:cubicBezTo>
                <a:close/>
                <a:moveTo>
                  <a:pt x="6989132" y="138223"/>
                </a:moveTo>
                <a:cubicBezTo>
                  <a:pt x="6777733" y="138223"/>
                  <a:pt x="6606360" y="309596"/>
                  <a:pt x="6606360" y="520996"/>
                </a:cubicBezTo>
                <a:lnTo>
                  <a:pt x="6606360" y="4004929"/>
                </a:lnTo>
                <a:cubicBezTo>
                  <a:pt x="6606360" y="4216328"/>
                  <a:pt x="6777733" y="4387701"/>
                  <a:pt x="6989132" y="4387701"/>
                </a:cubicBezTo>
                <a:cubicBezTo>
                  <a:pt x="7200531" y="4387701"/>
                  <a:pt x="7371904" y="4216328"/>
                  <a:pt x="7371904" y="4004929"/>
                </a:cubicBezTo>
                <a:lnTo>
                  <a:pt x="7371904" y="520996"/>
                </a:lnTo>
                <a:cubicBezTo>
                  <a:pt x="7371904" y="309596"/>
                  <a:pt x="7200531" y="138223"/>
                  <a:pt x="6989132" y="138223"/>
                </a:cubicBezTo>
                <a:close/>
                <a:moveTo>
                  <a:pt x="0" y="0"/>
                </a:moveTo>
                <a:lnTo>
                  <a:pt x="12191998" y="0"/>
                </a:lnTo>
                <a:lnTo>
                  <a:pt x="12191998" y="6857999"/>
                </a:lnTo>
                <a:lnTo>
                  <a:pt x="0" y="6857999"/>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 name="TextBox 1">
            <a:extLst>
              <a:ext uri="{FF2B5EF4-FFF2-40B4-BE49-F238E27FC236}">
                <a16:creationId xmlns:a16="http://schemas.microsoft.com/office/drawing/2014/main" id="{50E9BE1B-6B3E-2488-C541-4CA3FB5B4A6A}"/>
              </a:ext>
            </a:extLst>
          </p:cNvPr>
          <p:cNvSpPr txBox="1"/>
          <p:nvPr/>
        </p:nvSpPr>
        <p:spPr>
          <a:xfrm>
            <a:off x="4067503" y="5565228"/>
            <a:ext cx="8124495" cy="830997"/>
          </a:xfrm>
          <a:prstGeom prst="rect">
            <a:avLst/>
          </a:prstGeom>
          <a:noFill/>
        </p:spPr>
        <p:txBody>
          <a:bodyPr wrap="square" rtlCol="0">
            <a:spAutoFit/>
          </a:bodyPr>
          <a:lstStyle/>
          <a:p>
            <a:pPr algn="ctr"/>
            <a:r>
              <a:rPr lang="en-ZA" sz="4800" b="1" dirty="0">
                <a:solidFill>
                  <a:schemeClr val="bg1"/>
                </a:solidFill>
                <a:latin typeface="Source Sans Pro Black" panose="020B0803030403020204" pitchFamily="34" charset="0"/>
                <a:ea typeface="Source Sans Pro Black" panose="020B0803030403020204" pitchFamily="34" charset="0"/>
              </a:rPr>
              <a:t>Why is it challenging?</a:t>
            </a:r>
          </a:p>
        </p:txBody>
      </p:sp>
    </p:spTree>
    <p:extLst>
      <p:ext uri="{BB962C8B-B14F-4D97-AF65-F5344CB8AC3E}">
        <p14:creationId xmlns:p14="http://schemas.microsoft.com/office/powerpoint/2010/main" val="1766566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record player on top of a stack of books&#10;&#10;Description automatically generated">
            <a:extLst>
              <a:ext uri="{FF2B5EF4-FFF2-40B4-BE49-F238E27FC236}">
                <a16:creationId xmlns:a16="http://schemas.microsoft.com/office/drawing/2014/main" id="{864E6097-46D1-D336-8515-B34E2D767EDA}"/>
              </a:ext>
            </a:extLst>
          </p:cNvPr>
          <p:cNvPicPr>
            <a:picLocks noChangeAspect="1"/>
          </p:cNvPicPr>
          <p:nvPr/>
        </p:nvPicPr>
        <p:blipFill rotWithShape="1">
          <a:blip r:embed="rId2">
            <a:extLst>
              <a:ext uri="{28A0092B-C50C-407E-A947-70E740481C1C}">
                <a14:useLocalDpi xmlns:a14="http://schemas.microsoft.com/office/drawing/2010/main" val="0"/>
              </a:ext>
            </a:extLst>
          </a:blip>
          <a:srcRect t="8232" b="21233"/>
          <a:stretch/>
        </p:blipFill>
        <p:spPr>
          <a:xfrm>
            <a:off x="0" y="-4377154"/>
            <a:ext cx="12192000" cy="12595860"/>
          </a:xfrm>
          <a:prstGeom prst="rect">
            <a:avLst/>
          </a:prstGeom>
        </p:spPr>
      </p:pic>
      <p:sp>
        <p:nvSpPr>
          <p:cNvPr id="6" name="TextBox 5">
            <a:extLst>
              <a:ext uri="{FF2B5EF4-FFF2-40B4-BE49-F238E27FC236}">
                <a16:creationId xmlns:a16="http://schemas.microsoft.com/office/drawing/2014/main" id="{84B14CC2-9266-56CD-CE0F-B250A6C4FBAE}"/>
              </a:ext>
            </a:extLst>
          </p:cNvPr>
          <p:cNvSpPr txBox="1"/>
          <p:nvPr/>
        </p:nvSpPr>
        <p:spPr>
          <a:xfrm>
            <a:off x="7824651" y="1349276"/>
            <a:ext cx="4367349" cy="5262979"/>
          </a:xfrm>
          <a:prstGeom prst="rect">
            <a:avLst/>
          </a:prstGeom>
          <a:noFill/>
        </p:spPr>
        <p:txBody>
          <a:bodyPr wrap="square" rtlCol="0">
            <a:spAutoFit/>
          </a:bodyPr>
          <a:lstStyle/>
          <a:p>
            <a:pPr algn="ctr"/>
            <a:r>
              <a:rPr lang="en-ZA" sz="4800" b="1" dirty="0">
                <a:solidFill>
                  <a:schemeClr val="bg1"/>
                </a:solidFill>
                <a:latin typeface="Source Sans Pro Black" panose="020B0803030403020204" pitchFamily="34" charset="0"/>
                <a:ea typeface="Source Sans Pro Black" panose="020B0803030403020204" pitchFamily="34" charset="0"/>
              </a:rPr>
              <a:t>How do we go about solving this? </a:t>
            </a:r>
          </a:p>
          <a:p>
            <a:pPr algn="ctr"/>
            <a:endParaRPr lang="en-ZA" sz="4800" b="1" dirty="0">
              <a:solidFill>
                <a:schemeClr val="bg1"/>
              </a:solidFill>
              <a:latin typeface="Source Sans Pro Black" panose="020B0803030403020204" pitchFamily="34" charset="0"/>
              <a:ea typeface="Source Sans Pro Black" panose="020B0803030403020204" pitchFamily="34" charset="0"/>
            </a:endParaRPr>
          </a:p>
          <a:p>
            <a:pPr algn="ctr"/>
            <a:r>
              <a:rPr lang="en-ZA" sz="4800" b="1" dirty="0">
                <a:solidFill>
                  <a:schemeClr val="bg1"/>
                </a:solidFill>
                <a:latin typeface="Source Sans Pro Black" panose="020B0803030403020204" pitchFamily="34" charset="0"/>
                <a:ea typeface="Source Sans Pro Black" panose="020B0803030403020204" pitchFamily="34" charset="0"/>
              </a:rPr>
              <a:t>A</a:t>
            </a:r>
          </a:p>
          <a:p>
            <a:pPr algn="ctr"/>
            <a:r>
              <a:rPr lang="en-ZA" sz="4800" b="1" dirty="0">
                <a:solidFill>
                  <a:schemeClr val="bg1"/>
                </a:solidFill>
                <a:latin typeface="Source Sans Pro Black" panose="020B0803030403020204" pitchFamily="34" charset="0"/>
                <a:ea typeface="Source Sans Pro Black" panose="020B0803030403020204" pitchFamily="34" charset="0"/>
              </a:rPr>
              <a:t>literature review</a:t>
            </a:r>
          </a:p>
        </p:txBody>
      </p:sp>
      <p:cxnSp>
        <p:nvCxnSpPr>
          <p:cNvPr id="2" name="Straight Connector 1">
            <a:extLst>
              <a:ext uri="{FF2B5EF4-FFF2-40B4-BE49-F238E27FC236}">
                <a16:creationId xmlns:a16="http://schemas.microsoft.com/office/drawing/2014/main" id="{9BA40D8F-AB1E-370C-3146-7CD8C57CC7F7}"/>
              </a:ext>
            </a:extLst>
          </p:cNvPr>
          <p:cNvCxnSpPr>
            <a:cxnSpLocks/>
          </p:cNvCxnSpPr>
          <p:nvPr/>
        </p:nvCxnSpPr>
        <p:spPr>
          <a:xfrm flipV="1">
            <a:off x="590077" y="0"/>
            <a:ext cx="0" cy="69583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372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cxnSp>
        <p:nvCxnSpPr>
          <p:cNvPr id="19" name="Straight Connector 18">
            <a:extLst>
              <a:ext uri="{FF2B5EF4-FFF2-40B4-BE49-F238E27FC236}">
                <a16:creationId xmlns:a16="http://schemas.microsoft.com/office/drawing/2014/main" id="{7141C71E-E08E-4C35-AF33-12A46FFB4E28}"/>
              </a:ext>
            </a:extLst>
          </p:cNvPr>
          <p:cNvCxnSpPr>
            <a:cxnSpLocks/>
          </p:cNvCxnSpPr>
          <p:nvPr/>
        </p:nvCxnSpPr>
        <p:spPr>
          <a:xfrm flipV="1">
            <a:off x="590077" y="0"/>
            <a:ext cx="0" cy="6958361"/>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rot="16200000">
            <a:off x="130495" y="15032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BADB8234-7655-4312-99D5-ACC91B4B894B}"/>
              </a:ext>
            </a:extLst>
          </p:cNvPr>
          <p:cNvSpPr/>
          <p:nvPr/>
        </p:nvSpPr>
        <p:spPr>
          <a:xfrm rot="16200000">
            <a:off x="494826" y="514657"/>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Circle: Hollow 8">
            <a:extLst>
              <a:ext uri="{FF2B5EF4-FFF2-40B4-BE49-F238E27FC236}">
                <a16:creationId xmlns:a16="http://schemas.microsoft.com/office/drawing/2014/main" id="{868629C6-9D56-44C4-A90C-D16F2E7AA94B}"/>
              </a:ext>
            </a:extLst>
          </p:cNvPr>
          <p:cNvSpPr/>
          <p:nvPr/>
        </p:nvSpPr>
        <p:spPr>
          <a:xfrm rot="16200000">
            <a:off x="375763" y="395594"/>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1E0E5245-3E9D-45CB-A2A2-78E37536928E}"/>
              </a:ext>
            </a:extLst>
          </p:cNvPr>
          <p:cNvSpPr/>
          <p:nvPr/>
        </p:nvSpPr>
        <p:spPr>
          <a:xfrm rot="16200000">
            <a:off x="242891" y="26272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rot="16200000" flipV="1">
            <a:off x="1453956" y="93212"/>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rot="16200000">
            <a:off x="1945517" y="547787"/>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59B938-7387-4E6C-B81C-CA1B61488588}"/>
              </a:ext>
            </a:extLst>
          </p:cNvPr>
          <p:cNvSpPr txBox="1"/>
          <p:nvPr/>
        </p:nvSpPr>
        <p:spPr>
          <a:xfrm>
            <a:off x="2207924" y="286739"/>
            <a:ext cx="1515386" cy="646331"/>
          </a:xfrm>
          <a:prstGeom prst="rect">
            <a:avLst/>
          </a:prstGeom>
          <a:noFill/>
        </p:spPr>
        <p:txBody>
          <a:bodyPr wrap="square" rtlCol="0">
            <a:spAutoFit/>
          </a:bodyPr>
          <a:lstStyle/>
          <a:p>
            <a:pPr algn="ctr"/>
            <a:r>
              <a:rPr lang="en-US" sz="3600" dirty="0">
                <a:solidFill>
                  <a:srgbClr val="03A1A4"/>
                </a:solidFill>
                <a:latin typeface="Source Sans Pro Black" panose="020B0803030403020204" pitchFamily="34" charset="0"/>
                <a:ea typeface="Source Sans Pro Black" panose="020B0803030403020204" pitchFamily="34" charset="0"/>
              </a:rPr>
              <a:t>2014</a:t>
            </a:r>
          </a:p>
        </p:txBody>
      </p:sp>
      <p:sp>
        <p:nvSpPr>
          <p:cNvPr id="17" name="TextBox 16">
            <a:extLst>
              <a:ext uri="{FF2B5EF4-FFF2-40B4-BE49-F238E27FC236}">
                <a16:creationId xmlns:a16="http://schemas.microsoft.com/office/drawing/2014/main" id="{E623F98E-5FFF-4701-A99F-87B202C66033}"/>
              </a:ext>
            </a:extLst>
          </p:cNvPr>
          <p:cNvSpPr txBox="1"/>
          <p:nvPr/>
        </p:nvSpPr>
        <p:spPr>
          <a:xfrm>
            <a:off x="3861477" y="315284"/>
            <a:ext cx="3520630" cy="646331"/>
          </a:xfrm>
          <a:prstGeom prst="rect">
            <a:avLst/>
          </a:prstGeom>
          <a:noFill/>
        </p:spPr>
        <p:txBody>
          <a:bodyPr wrap="square" rtlCol="0">
            <a:spAutoFit/>
          </a:bodyPr>
          <a:lstStyle/>
          <a:p>
            <a:r>
              <a:rPr lang="en-ZA" dirty="0">
                <a:solidFill>
                  <a:schemeClr val="bg1"/>
                </a:solidFill>
                <a:latin typeface="Source Sans Pro" panose="020B0503030403020204" pitchFamily="34" charset="0"/>
                <a:ea typeface="Source Sans Pro" panose="020B0503030403020204" pitchFamily="34" charset="0"/>
              </a:rPr>
              <a:t>Sequence to Sequence Learning with Neural Networks</a:t>
            </a:r>
            <a:endParaRPr lang="en-US" sz="1400" dirty="0">
              <a:solidFill>
                <a:schemeClr val="bg1"/>
              </a:solidFill>
              <a:latin typeface="Source Sans Pro" panose="020B0503030403020204" pitchFamily="34" charset="0"/>
              <a:ea typeface="Source Sans Pro" panose="020B0503030403020204"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3680287" y="150325"/>
            <a:ext cx="0" cy="1009402"/>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EB82F92-B7FA-C0C1-B834-7A32AA7F7A7E}"/>
              </a:ext>
            </a:extLst>
          </p:cNvPr>
          <p:cNvCxnSpPr>
            <a:cxnSpLocks/>
          </p:cNvCxnSpPr>
          <p:nvPr/>
        </p:nvCxnSpPr>
        <p:spPr>
          <a:xfrm flipH="1">
            <a:off x="590077" y="3429000"/>
            <a:ext cx="1192889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2256264" y="2912306"/>
            <a:ext cx="0" cy="516694"/>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7EEB35-581E-40F0-57C1-79919D50AE37}"/>
              </a:ext>
            </a:extLst>
          </p:cNvPr>
          <p:cNvCxnSpPr>
            <a:cxnSpLocks/>
          </p:cNvCxnSpPr>
          <p:nvPr/>
        </p:nvCxnSpPr>
        <p:spPr>
          <a:xfrm flipV="1">
            <a:off x="10125326" y="3429000"/>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4663545" y="3429000"/>
            <a:ext cx="0" cy="674649"/>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7854235" y="2779761"/>
            <a:ext cx="0" cy="649239"/>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1330716" y="1988975"/>
            <a:ext cx="1851096" cy="923330"/>
          </a:xfrm>
          <a:prstGeom prst="rect">
            <a:avLst/>
          </a:prstGeom>
          <a:noFill/>
        </p:spPr>
        <p:txBody>
          <a:bodyPr wrap="square" rtlCol="0">
            <a:spAutoFit/>
          </a:bodyPr>
          <a:lstStyle/>
          <a:p>
            <a:pPr algn="ctr"/>
            <a:r>
              <a:rPr lang="en-ZA" dirty="0">
                <a:solidFill>
                  <a:schemeClr val="bg1"/>
                </a:solidFill>
              </a:rPr>
              <a:t>Introduced a novel attention mechanism</a:t>
            </a:r>
          </a:p>
        </p:txBody>
      </p:sp>
      <p:sp>
        <p:nvSpPr>
          <p:cNvPr id="95" name="TextBox 94">
            <a:extLst>
              <a:ext uri="{FF2B5EF4-FFF2-40B4-BE49-F238E27FC236}">
                <a16:creationId xmlns:a16="http://schemas.microsoft.com/office/drawing/2014/main" id="{219072B2-93D6-BDD1-15CD-51F3F826405D}"/>
              </a:ext>
            </a:extLst>
          </p:cNvPr>
          <p:cNvSpPr txBox="1"/>
          <p:nvPr/>
        </p:nvSpPr>
        <p:spPr>
          <a:xfrm>
            <a:off x="3181812" y="4162616"/>
            <a:ext cx="2963465" cy="1477328"/>
          </a:xfrm>
          <a:prstGeom prst="rect">
            <a:avLst/>
          </a:prstGeom>
          <a:noFill/>
        </p:spPr>
        <p:txBody>
          <a:bodyPr wrap="square" rtlCol="0">
            <a:spAutoFit/>
          </a:bodyPr>
          <a:lstStyle/>
          <a:p>
            <a:pPr algn="ctr"/>
            <a:r>
              <a:rPr lang="en-US" sz="1800" dirty="0">
                <a:solidFill>
                  <a:schemeClr val="bg1"/>
                </a:solidFill>
                <a:latin typeface="Source Sans Pro" panose="020B0503030403020204" pitchFamily="34" charset="0"/>
                <a:ea typeface="Source Sans Pro" panose="020B0503030403020204" pitchFamily="34" charset="0"/>
              </a:rPr>
              <a:t>It allowed the model to shift its focus on </a:t>
            </a:r>
            <a:r>
              <a:rPr lang="en-US" dirty="0">
                <a:solidFill>
                  <a:schemeClr val="bg1"/>
                </a:solidFill>
                <a:latin typeface="Source Sans Pro" panose="020B0503030403020204" pitchFamily="34" charset="0"/>
                <a:ea typeface="Source Sans Pro" panose="020B0503030403020204" pitchFamily="34" charset="0"/>
              </a:rPr>
              <a:t>different</a:t>
            </a:r>
            <a:r>
              <a:rPr lang="en-US" sz="1800" dirty="0">
                <a:solidFill>
                  <a:schemeClr val="bg1"/>
                </a:solidFill>
                <a:latin typeface="Source Sans Pro" panose="020B0503030403020204" pitchFamily="34" charset="0"/>
                <a:ea typeface="Source Sans Pro" panose="020B0503030403020204" pitchFamily="34" charset="0"/>
              </a:rPr>
              <a:t> parts of the input sequence while generating an output sequence</a:t>
            </a:r>
            <a:endParaRPr lang="en-ZA" dirty="0">
              <a:solidFill>
                <a:schemeClr val="bg1"/>
              </a:solidFill>
              <a:latin typeface="Source Sans Pro" panose="020B0503030403020204" pitchFamily="34" charset="0"/>
              <a:ea typeface="Source Sans Pro" panose="020B0503030403020204" pitchFamily="34" charset="0"/>
            </a:endParaRPr>
          </a:p>
        </p:txBody>
      </p:sp>
      <p:sp>
        <p:nvSpPr>
          <p:cNvPr id="96" name="TextBox 95">
            <a:extLst>
              <a:ext uri="{FF2B5EF4-FFF2-40B4-BE49-F238E27FC236}">
                <a16:creationId xmlns:a16="http://schemas.microsoft.com/office/drawing/2014/main" id="{499B0AC2-7BFB-F90B-507C-1836007B91D0}"/>
              </a:ext>
            </a:extLst>
          </p:cNvPr>
          <p:cNvSpPr txBox="1"/>
          <p:nvPr/>
        </p:nvSpPr>
        <p:spPr>
          <a:xfrm>
            <a:off x="6928687" y="1831022"/>
            <a:ext cx="1851096" cy="923330"/>
          </a:xfrm>
          <a:prstGeom prst="rect">
            <a:avLst/>
          </a:prstGeom>
          <a:noFill/>
        </p:spPr>
        <p:txBody>
          <a:bodyPr wrap="square" rtlCol="0">
            <a:spAutoFit/>
          </a:bodyPr>
          <a:lstStyle/>
          <a:p>
            <a:pPr lvl="0" algn="ctr"/>
            <a:r>
              <a:rPr lang="en-US" sz="1800" dirty="0">
                <a:solidFill>
                  <a:schemeClr val="bg1"/>
                </a:solidFill>
                <a:latin typeface="Source Sans Pro" panose="020B0503030403020204" pitchFamily="34" charset="0"/>
                <a:ea typeface="Source Sans Pro" panose="020B0503030403020204" pitchFamily="34" charset="0"/>
              </a:rPr>
              <a:t>Similar to attention in humans</a:t>
            </a:r>
          </a:p>
        </p:txBody>
      </p:sp>
      <p:sp>
        <p:nvSpPr>
          <p:cNvPr id="97" name="TextBox 96">
            <a:extLst>
              <a:ext uri="{FF2B5EF4-FFF2-40B4-BE49-F238E27FC236}">
                <a16:creationId xmlns:a16="http://schemas.microsoft.com/office/drawing/2014/main" id="{F0566F78-7934-06C4-3D64-47D6FED9CC01}"/>
              </a:ext>
            </a:extLst>
          </p:cNvPr>
          <p:cNvSpPr txBox="1"/>
          <p:nvPr/>
        </p:nvSpPr>
        <p:spPr>
          <a:xfrm>
            <a:off x="9199778" y="4543336"/>
            <a:ext cx="1851096" cy="1200329"/>
          </a:xfrm>
          <a:prstGeom prst="rect">
            <a:avLst/>
          </a:prstGeom>
          <a:noFill/>
        </p:spPr>
        <p:txBody>
          <a:bodyPr wrap="square" rtlCol="0">
            <a:spAutoFit/>
          </a:bodyPr>
          <a:lstStyle/>
          <a:p>
            <a:pPr lvl="0" algn="ctr"/>
            <a:r>
              <a:rPr lang="en-US" sz="1800" dirty="0">
                <a:solidFill>
                  <a:schemeClr val="bg1"/>
                </a:solidFill>
                <a:latin typeface="Source Sans Pro" panose="020B0503030403020204" pitchFamily="34" charset="0"/>
                <a:ea typeface="Source Sans Pro" panose="020B0503030403020204" pitchFamily="34" charset="0"/>
              </a:rPr>
              <a:t>This may be the verses other than the chorus in  a song</a:t>
            </a:r>
          </a:p>
        </p:txBody>
      </p:sp>
    </p:spTree>
    <p:extLst>
      <p:ext uri="{BB962C8B-B14F-4D97-AF65-F5344CB8AC3E}">
        <p14:creationId xmlns:p14="http://schemas.microsoft.com/office/powerpoint/2010/main" val="2574233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23803" y="2630"/>
            <a:ext cx="13201541"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cxnSp>
        <p:nvCxnSpPr>
          <p:cNvPr id="19" name="Straight Connector 18">
            <a:extLst>
              <a:ext uri="{FF2B5EF4-FFF2-40B4-BE49-F238E27FC236}">
                <a16:creationId xmlns:a16="http://schemas.microsoft.com/office/drawing/2014/main" id="{7141C71E-E08E-4C35-AF33-12A46FFB4E28}"/>
              </a:ext>
            </a:extLst>
          </p:cNvPr>
          <p:cNvCxnSpPr>
            <a:cxnSpLocks/>
          </p:cNvCxnSpPr>
          <p:nvPr/>
        </p:nvCxnSpPr>
        <p:spPr>
          <a:xfrm flipV="1">
            <a:off x="590077" y="0"/>
            <a:ext cx="0" cy="3429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rot="16200000">
            <a:off x="130495" y="15032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BADB8234-7655-4312-99D5-ACC91B4B894B}"/>
              </a:ext>
            </a:extLst>
          </p:cNvPr>
          <p:cNvSpPr/>
          <p:nvPr/>
        </p:nvSpPr>
        <p:spPr>
          <a:xfrm rot="16200000">
            <a:off x="494826" y="514657"/>
            <a:ext cx="190500" cy="1905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Circle: Hollow 8">
            <a:extLst>
              <a:ext uri="{FF2B5EF4-FFF2-40B4-BE49-F238E27FC236}">
                <a16:creationId xmlns:a16="http://schemas.microsoft.com/office/drawing/2014/main" id="{868629C6-9D56-44C4-A90C-D16F2E7AA94B}"/>
              </a:ext>
            </a:extLst>
          </p:cNvPr>
          <p:cNvSpPr/>
          <p:nvPr/>
        </p:nvSpPr>
        <p:spPr>
          <a:xfrm rot="16200000">
            <a:off x="375763" y="395594"/>
            <a:ext cx="428626" cy="428626"/>
          </a:xfrm>
          <a:prstGeom prst="donut">
            <a:avLst>
              <a:gd name="adj" fmla="val 528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1E0E5245-3E9D-45CB-A2A2-78E37536928E}"/>
              </a:ext>
            </a:extLst>
          </p:cNvPr>
          <p:cNvSpPr/>
          <p:nvPr/>
        </p:nvSpPr>
        <p:spPr>
          <a:xfrm rot="16200000">
            <a:off x="242891" y="26272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rot="16200000" flipV="1">
            <a:off x="1453956" y="93212"/>
            <a:ext cx="0" cy="103338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rot="16200000">
            <a:off x="1945517" y="547787"/>
            <a:ext cx="124240" cy="1242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59B938-7387-4E6C-B81C-CA1B61488588}"/>
              </a:ext>
            </a:extLst>
          </p:cNvPr>
          <p:cNvSpPr txBox="1"/>
          <p:nvPr/>
        </p:nvSpPr>
        <p:spPr>
          <a:xfrm>
            <a:off x="2207924" y="286739"/>
            <a:ext cx="1515386" cy="646331"/>
          </a:xfrm>
          <a:prstGeom prst="rect">
            <a:avLst/>
          </a:prstGeom>
          <a:noFill/>
        </p:spPr>
        <p:txBody>
          <a:bodyPr wrap="square" rtlCol="0">
            <a:spAutoFit/>
          </a:bodyPr>
          <a:lstStyle/>
          <a:p>
            <a:pPr algn="ctr"/>
            <a:r>
              <a:rPr lang="en-US" sz="3600" dirty="0">
                <a:solidFill>
                  <a:srgbClr val="FFC000"/>
                </a:solidFill>
                <a:latin typeface="Source Sans Pro Black" panose="020B0803030403020204" pitchFamily="34" charset="0"/>
                <a:ea typeface="Source Sans Pro Black" panose="020B0803030403020204" pitchFamily="34" charset="0"/>
              </a:rPr>
              <a:t>2017</a:t>
            </a:r>
          </a:p>
        </p:txBody>
      </p:sp>
      <p:sp>
        <p:nvSpPr>
          <p:cNvPr id="17" name="TextBox 16">
            <a:extLst>
              <a:ext uri="{FF2B5EF4-FFF2-40B4-BE49-F238E27FC236}">
                <a16:creationId xmlns:a16="http://schemas.microsoft.com/office/drawing/2014/main" id="{E623F98E-5FFF-4701-A99F-87B202C66033}"/>
              </a:ext>
            </a:extLst>
          </p:cNvPr>
          <p:cNvSpPr txBox="1"/>
          <p:nvPr/>
        </p:nvSpPr>
        <p:spPr>
          <a:xfrm>
            <a:off x="3861477" y="315284"/>
            <a:ext cx="3520630" cy="369332"/>
          </a:xfrm>
          <a:prstGeom prst="rect">
            <a:avLst/>
          </a:prstGeom>
          <a:noFill/>
        </p:spPr>
        <p:txBody>
          <a:bodyPr wrap="square" rtlCol="0">
            <a:spAutoFit/>
          </a:bodyPr>
          <a:lstStyle/>
          <a:p>
            <a:r>
              <a:rPr lang="en-ZA" dirty="0">
                <a:solidFill>
                  <a:schemeClr val="bg1"/>
                </a:solidFill>
                <a:latin typeface="Source Sans Pro" panose="020B0503030403020204" pitchFamily="34" charset="0"/>
                <a:ea typeface="Source Sans Pro" panose="020B0503030403020204" pitchFamily="34" charset="0"/>
              </a:rPr>
              <a:t>Attention is all you need</a:t>
            </a:r>
            <a:endParaRPr lang="en-US" sz="1400" dirty="0">
              <a:solidFill>
                <a:schemeClr val="bg1"/>
              </a:solidFill>
              <a:latin typeface="Source Sans Pro" panose="020B0503030403020204" pitchFamily="34" charset="0"/>
              <a:ea typeface="Source Sans Pro" panose="020B0503030403020204"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3680287" y="150325"/>
            <a:ext cx="0" cy="100940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EB82F92-B7FA-C0C1-B834-7A32AA7F7A7E}"/>
              </a:ext>
            </a:extLst>
          </p:cNvPr>
          <p:cNvCxnSpPr>
            <a:cxnSpLocks/>
            <a:stCxn id="73" idx="3"/>
          </p:cNvCxnSpPr>
          <p:nvPr/>
        </p:nvCxnSpPr>
        <p:spPr>
          <a:xfrm flipH="1" flipV="1">
            <a:off x="590077" y="3429000"/>
            <a:ext cx="12635267" cy="263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2256264" y="2912306"/>
            <a:ext cx="0" cy="5166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7EEB35-581E-40F0-57C1-79919D50AE37}"/>
              </a:ext>
            </a:extLst>
          </p:cNvPr>
          <p:cNvCxnSpPr>
            <a:cxnSpLocks/>
          </p:cNvCxnSpPr>
          <p:nvPr/>
        </p:nvCxnSpPr>
        <p:spPr>
          <a:xfrm flipV="1">
            <a:off x="10125326" y="3429000"/>
            <a:ext cx="0" cy="103338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3861077" y="3429000"/>
            <a:ext cx="0" cy="67464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7854235" y="2779761"/>
            <a:ext cx="0" cy="6492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891502" y="2114129"/>
            <a:ext cx="2775832" cy="646331"/>
          </a:xfrm>
          <a:prstGeom prst="rect">
            <a:avLst/>
          </a:prstGeom>
          <a:noFill/>
        </p:spPr>
        <p:txBody>
          <a:bodyPr wrap="square" rtlCol="0">
            <a:spAutoFit/>
          </a:bodyPr>
          <a:lstStyle/>
          <a:p>
            <a:pPr algn="ctr"/>
            <a:r>
              <a:rPr lang="en-ZA" dirty="0">
                <a:solidFill>
                  <a:schemeClr val="bg1"/>
                </a:solidFill>
              </a:rPr>
              <a:t>Introduces the transformer architecture</a:t>
            </a:r>
          </a:p>
        </p:txBody>
      </p:sp>
      <p:sp>
        <p:nvSpPr>
          <p:cNvPr id="95" name="TextBox 94">
            <a:extLst>
              <a:ext uri="{FF2B5EF4-FFF2-40B4-BE49-F238E27FC236}">
                <a16:creationId xmlns:a16="http://schemas.microsoft.com/office/drawing/2014/main" id="{219072B2-93D6-BDD1-15CD-51F3F826405D}"/>
              </a:ext>
            </a:extLst>
          </p:cNvPr>
          <p:cNvSpPr txBox="1"/>
          <p:nvPr/>
        </p:nvSpPr>
        <p:spPr>
          <a:xfrm>
            <a:off x="2394236" y="4139221"/>
            <a:ext cx="2963465" cy="923330"/>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Also utilizes 2 kinds of attention, self and multi-head</a:t>
            </a:r>
          </a:p>
        </p:txBody>
      </p:sp>
      <p:sp>
        <p:nvSpPr>
          <p:cNvPr id="96" name="TextBox 95">
            <a:extLst>
              <a:ext uri="{FF2B5EF4-FFF2-40B4-BE49-F238E27FC236}">
                <a16:creationId xmlns:a16="http://schemas.microsoft.com/office/drawing/2014/main" id="{499B0AC2-7BFB-F90B-507C-1836007B91D0}"/>
              </a:ext>
            </a:extLst>
          </p:cNvPr>
          <p:cNvSpPr txBox="1"/>
          <p:nvPr/>
        </p:nvSpPr>
        <p:spPr>
          <a:xfrm>
            <a:off x="6928687" y="1831022"/>
            <a:ext cx="1851096" cy="923330"/>
          </a:xfrm>
          <a:prstGeom prst="rect">
            <a:avLst/>
          </a:prstGeom>
          <a:noFill/>
        </p:spPr>
        <p:txBody>
          <a:bodyPr wrap="square" rtlCol="0">
            <a:spAutoFit/>
          </a:bodyPr>
          <a:lstStyle/>
          <a:p>
            <a:pPr lvl="0" algn="ctr"/>
            <a:r>
              <a:rPr lang="en-US" sz="1800" dirty="0">
                <a:solidFill>
                  <a:schemeClr val="bg1"/>
                </a:solidFill>
                <a:latin typeface="Source Sans Pro" panose="020B0503030403020204" pitchFamily="34" charset="0"/>
                <a:ea typeface="Source Sans Pro" panose="020B0503030403020204" pitchFamily="34" charset="0"/>
              </a:rPr>
              <a:t>Similar to attention in humans</a:t>
            </a:r>
          </a:p>
        </p:txBody>
      </p:sp>
      <p:sp>
        <p:nvSpPr>
          <p:cNvPr id="97" name="TextBox 96">
            <a:extLst>
              <a:ext uri="{FF2B5EF4-FFF2-40B4-BE49-F238E27FC236}">
                <a16:creationId xmlns:a16="http://schemas.microsoft.com/office/drawing/2014/main" id="{F0566F78-7934-06C4-3D64-47D6FED9CC01}"/>
              </a:ext>
            </a:extLst>
          </p:cNvPr>
          <p:cNvSpPr txBox="1"/>
          <p:nvPr/>
        </p:nvSpPr>
        <p:spPr>
          <a:xfrm>
            <a:off x="9199778" y="4543336"/>
            <a:ext cx="1851096" cy="1200329"/>
          </a:xfrm>
          <a:prstGeom prst="rect">
            <a:avLst/>
          </a:prstGeom>
          <a:noFill/>
        </p:spPr>
        <p:txBody>
          <a:bodyPr wrap="square" rtlCol="0">
            <a:spAutoFit/>
          </a:bodyPr>
          <a:lstStyle/>
          <a:p>
            <a:pPr lvl="0" algn="ctr"/>
            <a:r>
              <a:rPr lang="en-US" sz="1800" dirty="0">
                <a:solidFill>
                  <a:schemeClr val="bg1"/>
                </a:solidFill>
                <a:latin typeface="Source Sans Pro" panose="020B0503030403020204" pitchFamily="34" charset="0"/>
                <a:ea typeface="Source Sans Pro" panose="020B0503030403020204" pitchFamily="34" charset="0"/>
              </a:rPr>
              <a:t>This may be the verses other than the chorus in  a song</a:t>
            </a:r>
          </a:p>
        </p:txBody>
      </p:sp>
    </p:spTree>
    <p:extLst>
      <p:ext uri="{BB962C8B-B14F-4D97-AF65-F5344CB8AC3E}">
        <p14:creationId xmlns:p14="http://schemas.microsoft.com/office/powerpoint/2010/main" val="3377710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0" y="2630"/>
            <a:ext cx="12192000" cy="68553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cxnSp>
        <p:nvCxnSpPr>
          <p:cNvPr id="84" name="Straight Connector 83">
            <a:extLst>
              <a:ext uri="{FF2B5EF4-FFF2-40B4-BE49-F238E27FC236}">
                <a16:creationId xmlns:a16="http://schemas.microsoft.com/office/drawing/2014/main" id="{CEB82F92-B7FA-C0C1-B834-7A32AA7F7A7E}"/>
              </a:ext>
            </a:extLst>
          </p:cNvPr>
          <p:cNvCxnSpPr>
            <a:cxnSpLocks/>
            <a:endCxn id="73" idx="1"/>
          </p:cNvCxnSpPr>
          <p:nvPr/>
        </p:nvCxnSpPr>
        <p:spPr>
          <a:xfrm flipH="1" flipV="1">
            <a:off x="0" y="3430315"/>
            <a:ext cx="13370312" cy="131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2181922" y="2910991"/>
            <a:ext cx="0" cy="5166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7EEB35-581E-40F0-57C1-79919D50AE37}"/>
              </a:ext>
            </a:extLst>
          </p:cNvPr>
          <p:cNvCxnSpPr>
            <a:cxnSpLocks/>
          </p:cNvCxnSpPr>
          <p:nvPr/>
        </p:nvCxnSpPr>
        <p:spPr>
          <a:xfrm flipV="1">
            <a:off x="9077708" y="3431433"/>
            <a:ext cx="0" cy="103338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4157055" y="3505338"/>
            <a:ext cx="0" cy="67464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6806617" y="2782194"/>
            <a:ext cx="0" cy="6492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817160" y="1095403"/>
            <a:ext cx="2775832" cy="1754326"/>
          </a:xfrm>
          <a:prstGeom prst="rect">
            <a:avLst/>
          </a:prstGeom>
          <a:noFill/>
        </p:spPr>
        <p:txBody>
          <a:bodyPr wrap="square" rtlCol="0">
            <a:spAutoFit/>
          </a:bodyPr>
          <a:lstStyle/>
          <a:p>
            <a:pPr algn="ct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Self-attention refers to calculating a vector representation of each word, in turn making use of 3 other vectors known as query, key and value. </a:t>
            </a:r>
            <a:endParaRPr lang="en-ZA" dirty="0">
              <a:solidFill>
                <a:schemeClr val="bg1"/>
              </a:solidFill>
              <a:latin typeface="Source Sans Pro" panose="020B0503030403020204" pitchFamily="34" charset="0"/>
              <a:ea typeface="Source Sans Pro" panose="020B0503030403020204" pitchFamily="34" charset="0"/>
            </a:endParaRP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219072B2-93D6-BDD1-15CD-51F3F826405D}"/>
                  </a:ext>
                </a:extLst>
              </p:cNvPr>
              <p:cNvSpPr txBox="1"/>
              <p:nvPr/>
            </p:nvSpPr>
            <p:spPr>
              <a:xfrm>
                <a:off x="2597269" y="4220558"/>
                <a:ext cx="3119571" cy="857158"/>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Calculated using :</a:t>
                </a:r>
              </a:p>
              <a:p>
                <a:pPr algn="ctr"/>
                <a:r>
                  <a:rPr lang="en-ZA" dirty="0">
                    <a:solidFill>
                      <a:schemeClr val="bg1"/>
                    </a:solidFill>
                    <a:latin typeface="Source Sans Pro" panose="020B0503030403020204" pitchFamily="34" charset="0"/>
                    <a:ea typeface="Source Sans Pro" panose="020B0503030403020204" pitchFamily="34" charset="0"/>
                  </a:rPr>
                  <a:t> </a:t>
                </a:r>
                <a14:m>
                  <m:oMath xmlns:m="http://schemas.openxmlformats.org/officeDocument/2006/math">
                    <m:r>
                      <m:rPr>
                        <m:sty m:val="p"/>
                      </m:rPr>
                      <a:rPr lang="en-US" sz="18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A</m:t>
                    </m:r>
                    <m:r>
                      <a:rPr lang="en-US" sz="18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q</m:t>
                    </m:r>
                    <m:r>
                      <a:rPr lang="en-US" sz="18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k</m:t>
                    </m:r>
                    <m:r>
                      <a:rPr lang="en-US" sz="18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v</m:t>
                    </m:r>
                    <m:r>
                      <a:rPr lang="en-US" sz="18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nary>
                      <m:naryPr>
                        <m:chr m:val="∑"/>
                        <m:limLoc m:val="subSup"/>
                        <m:supHide m:val="on"/>
                        <m:ctrlPr>
                          <a:rPr lang="en-ZA" i="1">
                            <a:solidFill>
                              <a:schemeClr val="bg1"/>
                            </a:solidFill>
                            <a:effectLst/>
                            <a:latin typeface="Cambria Math" panose="02040503050406030204" pitchFamily="18" charset="0"/>
                          </a:rPr>
                        </m:ctrlPr>
                      </m:naryPr>
                      <m:sub>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sub>
                      <m:sup/>
                      <m:e>
                        <m:f>
                          <m:fPr>
                            <m:ctrlPr>
                              <a:rPr lang="en-ZA" i="1">
                                <a:solidFill>
                                  <a:schemeClr val="bg1"/>
                                </a:solidFill>
                                <a:effectLst/>
                                <a:latin typeface="Cambria Math" panose="02040503050406030204" pitchFamily="18" charset="0"/>
                              </a:rPr>
                            </m:ctrlPr>
                          </m:fPr>
                          <m:num>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𝑒𝑥𝑝</m:t>
                            </m:r>
                            <m:r>
                              <a:rPr lang="en-US"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𝑞</m:t>
                            </m:r>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&lt;</m:t>
                            </m:r>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&gt;)</m:t>
                            </m:r>
                          </m:num>
                          <m:den>
                            <m:r>
                              <a:rPr lang="en-US"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nary>
                              <m:naryPr>
                                <m:chr m:val="∑"/>
                                <m:limLoc m:val="subSup"/>
                                <m:supHide m:val="on"/>
                                <m:ctrlPr>
                                  <a:rPr lang="en-ZA" i="1">
                                    <a:solidFill>
                                      <a:schemeClr val="bg1"/>
                                    </a:solidFill>
                                    <a:effectLst/>
                                    <a:latin typeface="Cambria Math" panose="02040503050406030204" pitchFamily="18" charset="0"/>
                                  </a:rPr>
                                </m:ctrlPr>
                              </m:naryPr>
                              <m:sub>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sub>
                              <m:sup/>
                              <m:e>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𝑒𝑥𝑝</m:t>
                                </m:r>
                                <m:r>
                                  <a:rPr lang="en-US"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𝑞</m:t>
                                </m:r>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𝑘</m:t>
                                </m:r>
                                <m:r>
                                  <a:rPr lang="en-US"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&lt;</m:t>
                                </m:r>
                                <m:r>
                                  <a:rPr lang="en-US"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&gt;)</m:t>
                                </m:r>
                              </m:e>
                            </m:nary>
                          </m:den>
                        </m:f>
                      </m:e>
                    </m:nary>
                  </m:oMath>
                </a14:m>
                <a:endParaRPr lang="en-ZA" dirty="0">
                  <a:solidFill>
                    <a:schemeClr val="bg1"/>
                  </a:solidFill>
                  <a:latin typeface="Source Sans Pro" panose="020B0503030403020204" pitchFamily="34" charset="0"/>
                  <a:ea typeface="Source Sans Pro" panose="020B0503030403020204" pitchFamily="34" charset="0"/>
                </a:endParaRPr>
              </a:p>
            </p:txBody>
          </p:sp>
        </mc:Choice>
        <mc:Fallback xmlns="">
          <p:sp>
            <p:nvSpPr>
              <p:cNvPr id="95" name="TextBox 94">
                <a:extLst>
                  <a:ext uri="{FF2B5EF4-FFF2-40B4-BE49-F238E27FC236}">
                    <a16:creationId xmlns:a16="http://schemas.microsoft.com/office/drawing/2014/main" id="{219072B2-93D6-BDD1-15CD-51F3F826405D}"/>
                  </a:ext>
                </a:extLst>
              </p:cNvPr>
              <p:cNvSpPr txBox="1">
                <a:spLocks noRot="1" noChangeAspect="1" noMove="1" noResize="1" noEditPoints="1" noAdjustHandles="1" noChangeArrowheads="1" noChangeShapeType="1" noTextEdit="1"/>
              </p:cNvSpPr>
              <p:nvPr/>
            </p:nvSpPr>
            <p:spPr>
              <a:xfrm>
                <a:off x="2597269" y="4220558"/>
                <a:ext cx="3119571" cy="857158"/>
              </a:xfrm>
              <a:prstGeom prst="rect">
                <a:avLst/>
              </a:prstGeom>
              <a:blipFill>
                <a:blip r:embed="rId2"/>
                <a:stretch>
                  <a:fillRect t="-11348" b="-63121"/>
                </a:stretch>
              </a:blipFill>
            </p:spPr>
            <p:txBody>
              <a:bodyPr/>
              <a:lstStyle/>
              <a:p>
                <a:r>
                  <a:rPr lang="en-ZA">
                    <a:noFill/>
                  </a:rPr>
                  <a:t> </a:t>
                </a:r>
              </a:p>
            </p:txBody>
          </p:sp>
        </mc:Fallback>
      </mc:AlternateContent>
      <p:sp>
        <p:nvSpPr>
          <p:cNvPr id="97" name="TextBox 96">
            <a:extLst>
              <a:ext uri="{FF2B5EF4-FFF2-40B4-BE49-F238E27FC236}">
                <a16:creationId xmlns:a16="http://schemas.microsoft.com/office/drawing/2014/main" id="{F0566F78-7934-06C4-3D64-47D6FED9CC01}"/>
              </a:ext>
            </a:extLst>
          </p:cNvPr>
          <p:cNvSpPr txBox="1"/>
          <p:nvPr/>
        </p:nvSpPr>
        <p:spPr>
          <a:xfrm>
            <a:off x="6970109" y="4436228"/>
            <a:ext cx="4404731" cy="1522596"/>
          </a:xfrm>
          <a:prstGeom prst="rect">
            <a:avLst/>
          </a:prstGeom>
          <a:noFill/>
        </p:spPr>
        <p:txBody>
          <a:bodyPr wrap="square" rtlCol="0">
            <a:spAutoFit/>
          </a:bodyPr>
          <a:lstStyle/>
          <a:p>
            <a:pPr marL="0" indent="0">
              <a:lnSpc>
                <a:spcPct val="140000"/>
              </a:lnSpc>
              <a:buNone/>
            </a:pPr>
            <a:r>
              <a:rPr lang="en-US" sz="17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Intuitively, q represents a question, e.g.: Who is running for president? Then, q</a:t>
            </a:r>
            <a:r>
              <a:rPr lang="en-US" sz="1700" baseline="300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&lt;3&gt;</a:t>
            </a:r>
            <a:r>
              <a:rPr lang="en-US" sz="17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 * k</a:t>
            </a:r>
            <a:r>
              <a:rPr lang="en-US" sz="1700" baseline="300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&lt;1&gt;</a:t>
            </a:r>
            <a:r>
              <a:rPr lang="en-US" sz="17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 = “Trump” would be the answer. The highest value of q</a:t>
            </a:r>
            <a:r>
              <a:rPr lang="en-US" sz="1700" baseline="300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&lt;x&gt;</a:t>
            </a:r>
            <a:r>
              <a:rPr lang="en-US" sz="17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 * k</a:t>
            </a:r>
            <a:r>
              <a:rPr lang="en-US" sz="1700" baseline="300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&lt;x&gt; </a:t>
            </a:r>
            <a:r>
              <a:rPr lang="en-US" sz="17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represents the best answer. </a:t>
            </a:r>
            <a:endParaRPr lang="en-US" sz="1700" dirty="0">
              <a:solidFill>
                <a:schemeClr val="bg1"/>
              </a:solidFill>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1A836E0D-9E93-2F3D-D2CE-EEAA8927A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779" y="739536"/>
            <a:ext cx="5019675" cy="1914525"/>
          </a:xfrm>
          <a:prstGeom prst="rect">
            <a:avLst/>
          </a:prstGeom>
        </p:spPr>
      </p:pic>
    </p:spTree>
    <p:extLst>
      <p:ext uri="{BB962C8B-B14F-4D97-AF65-F5344CB8AC3E}">
        <p14:creationId xmlns:p14="http://schemas.microsoft.com/office/powerpoint/2010/main" val="210867161"/>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0" y="2630"/>
            <a:ext cx="12192000" cy="68553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cxnSp>
        <p:nvCxnSpPr>
          <p:cNvPr id="84" name="Straight Connector 83">
            <a:extLst>
              <a:ext uri="{FF2B5EF4-FFF2-40B4-BE49-F238E27FC236}">
                <a16:creationId xmlns:a16="http://schemas.microsoft.com/office/drawing/2014/main" id="{CEB82F92-B7FA-C0C1-B834-7A32AA7F7A7E}"/>
              </a:ext>
            </a:extLst>
          </p:cNvPr>
          <p:cNvCxnSpPr>
            <a:cxnSpLocks/>
            <a:endCxn id="73" idx="1"/>
          </p:cNvCxnSpPr>
          <p:nvPr/>
        </p:nvCxnSpPr>
        <p:spPr>
          <a:xfrm flipH="1" flipV="1">
            <a:off x="0" y="3430315"/>
            <a:ext cx="13370312" cy="131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1682933" y="2912306"/>
            <a:ext cx="0" cy="51669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7EEB35-581E-40F0-57C1-79919D50AE37}"/>
              </a:ext>
            </a:extLst>
          </p:cNvPr>
          <p:cNvCxnSpPr>
            <a:cxnSpLocks/>
          </p:cNvCxnSpPr>
          <p:nvPr/>
        </p:nvCxnSpPr>
        <p:spPr>
          <a:xfrm flipV="1">
            <a:off x="9077708" y="3431433"/>
            <a:ext cx="0" cy="103338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3751786" y="3429000"/>
            <a:ext cx="0" cy="67464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6832804" y="2779761"/>
            <a:ext cx="0" cy="6492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295017" y="1361270"/>
            <a:ext cx="2775832" cy="1477328"/>
          </a:xfrm>
          <a:prstGeom prst="rect">
            <a:avLst/>
          </a:prstGeom>
          <a:noFill/>
        </p:spPr>
        <p:txBody>
          <a:bodyPr wrap="square" rtlCol="0">
            <a:spAutoFit/>
          </a:bodyPr>
          <a:lstStyle/>
          <a:p>
            <a:pPr algn="ctr"/>
            <a:r>
              <a:rPr lang="en-US" sz="1800" dirty="0">
                <a:solidFill>
                  <a:schemeClr val="bg1"/>
                </a:solidFill>
                <a:effectLst/>
                <a:latin typeface="Source Sans Pro" panose="020B0503030403020204" pitchFamily="34" charset="0"/>
                <a:ea typeface="Source Sans Pro" panose="020B0503030403020204" pitchFamily="34" charset="0"/>
              </a:rPr>
              <a:t>Multi-head attention simply means that we calculate attention for the same sequence multiple times</a:t>
            </a:r>
            <a:endParaRPr lang="en-ZA" dirty="0">
              <a:solidFill>
                <a:schemeClr val="bg1"/>
              </a:solidFill>
              <a:latin typeface="Source Sans Pro" panose="020B0503030403020204" pitchFamily="34" charset="0"/>
              <a:ea typeface="Source Sans Pro" panose="020B0503030403020204" pitchFamily="34" charset="0"/>
            </a:endParaRPr>
          </a:p>
        </p:txBody>
      </p:sp>
      <p:sp>
        <p:nvSpPr>
          <p:cNvPr id="95" name="TextBox 94">
            <a:extLst>
              <a:ext uri="{FF2B5EF4-FFF2-40B4-BE49-F238E27FC236}">
                <a16:creationId xmlns:a16="http://schemas.microsoft.com/office/drawing/2014/main" id="{219072B2-93D6-BDD1-15CD-51F3F826405D}"/>
              </a:ext>
            </a:extLst>
          </p:cNvPr>
          <p:cNvSpPr txBox="1"/>
          <p:nvPr/>
        </p:nvSpPr>
        <p:spPr>
          <a:xfrm>
            <a:off x="2192000" y="4221485"/>
            <a:ext cx="3119571" cy="923330"/>
          </a:xfrm>
          <a:prstGeom prst="rect">
            <a:avLst/>
          </a:prstGeom>
          <a:noFill/>
        </p:spPr>
        <p:txBody>
          <a:bodyPr wrap="square" rtlCol="0">
            <a:spAutoFit/>
          </a:bodyPr>
          <a:lstStyle/>
          <a:p>
            <a:pPr algn="ctr"/>
            <a:r>
              <a:rPr lang="en-US" sz="1800" dirty="0">
                <a:solidFill>
                  <a:schemeClr val="bg1"/>
                </a:solidFill>
                <a:effectLst/>
                <a:latin typeface="Source Sans Pro" panose="020B0503030403020204" pitchFamily="34" charset="0"/>
                <a:ea typeface="Source Sans Pro" panose="020B0503030403020204" pitchFamily="34" charset="0"/>
              </a:rPr>
              <a:t>Each time, the calculation remains the same, but we use different weights.</a:t>
            </a:r>
            <a:endParaRPr lang="en-ZA" dirty="0">
              <a:solidFill>
                <a:schemeClr val="bg1"/>
              </a:solidFill>
              <a:latin typeface="Source Sans Pro" panose="020B0503030403020204" pitchFamily="34" charset="0"/>
              <a:ea typeface="Source Sans Pro" panose="020B0503030403020204" pitchFamily="34" charset="0"/>
            </a:endParaRPr>
          </a:p>
        </p:txBody>
      </p:sp>
      <p:sp>
        <p:nvSpPr>
          <p:cNvPr id="97" name="TextBox 96">
            <a:extLst>
              <a:ext uri="{FF2B5EF4-FFF2-40B4-BE49-F238E27FC236}">
                <a16:creationId xmlns:a16="http://schemas.microsoft.com/office/drawing/2014/main" id="{F0566F78-7934-06C4-3D64-47D6FED9CC01}"/>
              </a:ext>
            </a:extLst>
          </p:cNvPr>
          <p:cNvSpPr txBox="1"/>
          <p:nvPr/>
        </p:nvSpPr>
        <p:spPr>
          <a:xfrm>
            <a:off x="6970109" y="4436228"/>
            <a:ext cx="4404731" cy="1661993"/>
          </a:xfrm>
          <a:prstGeom prst="rect">
            <a:avLst/>
          </a:prstGeom>
          <a:noFill/>
        </p:spPr>
        <p:txBody>
          <a:bodyPr wrap="square" rtlCol="0">
            <a:spAutoFit/>
          </a:bodyPr>
          <a:lstStyle/>
          <a:p>
            <a:pPr marL="0" marR="0" indent="152400" algn="ctr">
              <a:spcBef>
                <a:spcPts val="0"/>
              </a:spcBef>
              <a:spcAft>
                <a:spcPts val="0"/>
              </a:spcAft>
            </a:pPr>
            <a:r>
              <a:rPr lang="en-US" sz="17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Hence, we have attention (W1Q, W1K, W1V) = A&lt;1&gt; </a:t>
            </a:r>
            <a:endParaRPr lang="en-ZA" sz="17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endParaRPr>
          </a:p>
          <a:p>
            <a:pPr marL="0" marR="0" indent="152400" algn="ctr">
              <a:spcBef>
                <a:spcPts val="0"/>
              </a:spcBef>
              <a:spcAft>
                <a:spcPts val="0"/>
              </a:spcAft>
            </a:pPr>
            <a:r>
              <a:rPr lang="en-US" sz="17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(And similarly for A&lt;2&gt;, A&lt;3&gt;… A&lt;5&gt;) for each set of weight matrices. Thus, the Multi-head attention is a concatenation of head 1, head 2 … head 5.</a:t>
            </a:r>
            <a:endParaRPr lang="en-ZA" sz="17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FEED295B-CB1C-5BDC-441C-974A5248050A}"/>
              </a:ext>
            </a:extLst>
          </p:cNvPr>
          <p:cNvSpPr txBox="1"/>
          <p:nvPr/>
        </p:nvSpPr>
        <p:spPr>
          <a:xfrm>
            <a:off x="5089343" y="660327"/>
            <a:ext cx="3191625" cy="2031325"/>
          </a:xfrm>
          <a:prstGeom prst="rect">
            <a:avLst/>
          </a:prstGeom>
          <a:noFill/>
        </p:spPr>
        <p:txBody>
          <a:bodyPr wrap="square">
            <a:spAutoFit/>
          </a:bodyPr>
          <a:lstStyle/>
          <a:p>
            <a:pPr marL="0" marR="0" indent="152400" algn="ctr">
              <a:spcBef>
                <a:spcPts val="0"/>
              </a:spcBef>
              <a:spcAft>
                <a:spcPts val="0"/>
              </a:spcAft>
            </a:pPr>
            <a:r>
              <a:rPr lang="en-US" sz="1800" dirty="0">
                <a:solidFill>
                  <a:schemeClr val="bg1"/>
                </a:solidFill>
                <a:effectLst/>
                <a:latin typeface="Source Sans Pro" panose="020B0503030403020204" pitchFamily="34" charset="0"/>
                <a:ea typeface="Source Sans Pro" panose="020B0503030403020204" pitchFamily="34" charset="0"/>
              </a:rPr>
              <a:t>These can correspond to asking different questions:</a:t>
            </a:r>
          </a:p>
          <a:p>
            <a:pPr marL="0" marR="0" indent="152400" algn="ctr">
              <a:spcBef>
                <a:spcPts val="0"/>
              </a:spcBef>
              <a:spcAft>
                <a:spcPts val="0"/>
              </a:spcAft>
            </a:pPr>
            <a:r>
              <a:rPr lang="en-US" sz="1800" dirty="0">
                <a:solidFill>
                  <a:schemeClr val="bg1"/>
                </a:solidFill>
                <a:effectLst/>
                <a:latin typeface="Source Sans Pro" panose="020B0503030403020204" pitchFamily="34" charset="0"/>
                <a:ea typeface="Source Sans Pro" panose="020B0503030403020204" pitchFamily="34" charset="0"/>
              </a:rPr>
              <a:t> </a:t>
            </a:r>
            <a:endParaRPr lang="en-ZA" sz="1800" dirty="0">
              <a:solidFill>
                <a:schemeClr val="bg1"/>
              </a:solidFill>
              <a:latin typeface="Source Sans Pro" panose="020B0503030403020204" pitchFamily="34" charset="0"/>
              <a:ea typeface="Source Sans Pro" panose="020B0503030403020204" pitchFamily="34" charset="0"/>
            </a:endParaRPr>
          </a:p>
          <a:p>
            <a:pPr marL="0" marR="0" indent="152400" algn="ctr">
              <a:spcBef>
                <a:spcPts val="0"/>
              </a:spcBef>
              <a:spcAft>
                <a:spcPts val="0"/>
              </a:spcAft>
            </a:pPr>
            <a:r>
              <a:rPr lang="en-US" sz="1800" dirty="0">
                <a:solidFill>
                  <a:schemeClr val="bg1"/>
                </a:solidFill>
                <a:effectLst/>
                <a:latin typeface="Source Sans Pro" panose="020B0503030403020204" pitchFamily="34" charset="0"/>
                <a:ea typeface="Source Sans Pro" panose="020B0503030403020204" pitchFamily="34" charset="0"/>
              </a:rPr>
              <a:t>W</a:t>
            </a:r>
            <a:r>
              <a:rPr lang="en-US" sz="1800" baseline="-25000" dirty="0">
                <a:solidFill>
                  <a:schemeClr val="bg1"/>
                </a:solidFill>
                <a:effectLst/>
                <a:latin typeface="Source Sans Pro" panose="020B0503030403020204" pitchFamily="34" charset="0"/>
                <a:ea typeface="Source Sans Pro" panose="020B0503030403020204" pitchFamily="34" charset="0"/>
              </a:rPr>
              <a:t>1</a:t>
            </a:r>
            <a:r>
              <a:rPr lang="en-US" sz="1800" baseline="30000" dirty="0">
                <a:solidFill>
                  <a:schemeClr val="bg1"/>
                </a:solidFill>
                <a:effectLst/>
                <a:latin typeface="Source Sans Pro" panose="020B0503030403020204" pitchFamily="34" charset="0"/>
                <a:ea typeface="Source Sans Pro" panose="020B0503030403020204" pitchFamily="34" charset="0"/>
              </a:rPr>
              <a:t>Q</a:t>
            </a:r>
            <a:r>
              <a:rPr lang="en-US" sz="1800" dirty="0">
                <a:solidFill>
                  <a:schemeClr val="bg1"/>
                </a:solidFill>
                <a:effectLst/>
                <a:latin typeface="Source Sans Pro" panose="020B0503030403020204" pitchFamily="34" charset="0"/>
                <a:ea typeface="Source Sans Pro" panose="020B0503030403020204" pitchFamily="34" charset="0"/>
              </a:rPr>
              <a:t>, W</a:t>
            </a:r>
            <a:r>
              <a:rPr lang="en-US" sz="1800" baseline="-25000" dirty="0">
                <a:solidFill>
                  <a:schemeClr val="bg1"/>
                </a:solidFill>
                <a:effectLst/>
                <a:latin typeface="Source Sans Pro" panose="020B0503030403020204" pitchFamily="34" charset="0"/>
                <a:ea typeface="Source Sans Pro" panose="020B0503030403020204" pitchFamily="34" charset="0"/>
              </a:rPr>
              <a:t>1</a:t>
            </a:r>
            <a:r>
              <a:rPr lang="en-US" sz="1800" baseline="30000" dirty="0">
                <a:solidFill>
                  <a:schemeClr val="bg1"/>
                </a:solidFill>
                <a:effectLst/>
                <a:latin typeface="Source Sans Pro" panose="020B0503030403020204" pitchFamily="34" charset="0"/>
                <a:ea typeface="Source Sans Pro" panose="020B0503030403020204" pitchFamily="34" charset="0"/>
              </a:rPr>
              <a:t>K</a:t>
            </a:r>
            <a:r>
              <a:rPr lang="en-US" sz="1800" dirty="0">
                <a:solidFill>
                  <a:schemeClr val="bg1"/>
                </a:solidFill>
                <a:effectLst/>
                <a:latin typeface="Source Sans Pro" panose="020B0503030403020204" pitchFamily="34" charset="0"/>
                <a:ea typeface="Source Sans Pro" panose="020B0503030403020204" pitchFamily="34" charset="0"/>
              </a:rPr>
              <a:t>, W</a:t>
            </a:r>
            <a:r>
              <a:rPr lang="en-US" sz="1800" baseline="-25000" dirty="0">
                <a:solidFill>
                  <a:schemeClr val="bg1"/>
                </a:solidFill>
                <a:effectLst/>
                <a:latin typeface="Source Sans Pro" panose="020B0503030403020204" pitchFamily="34" charset="0"/>
                <a:ea typeface="Source Sans Pro" panose="020B0503030403020204" pitchFamily="34" charset="0"/>
              </a:rPr>
              <a:t>1</a:t>
            </a:r>
            <a:r>
              <a:rPr lang="en-US" sz="1800" baseline="30000" dirty="0">
                <a:solidFill>
                  <a:schemeClr val="bg1"/>
                </a:solidFill>
                <a:effectLst/>
                <a:latin typeface="Source Sans Pro" panose="020B0503030403020204" pitchFamily="34" charset="0"/>
                <a:ea typeface="Source Sans Pro" panose="020B0503030403020204" pitchFamily="34" charset="0"/>
              </a:rPr>
              <a:t>V</a:t>
            </a:r>
            <a:r>
              <a:rPr lang="en-US" sz="1800" dirty="0">
                <a:solidFill>
                  <a:schemeClr val="bg1"/>
                </a:solidFill>
                <a:effectLst/>
                <a:latin typeface="Source Sans Pro" panose="020B0503030403020204" pitchFamily="34" charset="0"/>
                <a:ea typeface="Source Sans Pro" panose="020B0503030403020204" pitchFamily="34" charset="0"/>
              </a:rPr>
              <a:t> = “What is happening?”</a:t>
            </a:r>
          </a:p>
          <a:p>
            <a:pPr marL="0" marR="0" indent="152400" algn="ctr">
              <a:spcBef>
                <a:spcPts val="0"/>
              </a:spcBef>
              <a:spcAft>
                <a:spcPts val="0"/>
              </a:spcAft>
            </a:pPr>
            <a:endParaRPr lang="en-ZA" sz="1800" dirty="0">
              <a:solidFill>
                <a:schemeClr val="bg1"/>
              </a:solidFill>
              <a:effectLst/>
              <a:latin typeface="Source Sans Pro" panose="020B0503030403020204" pitchFamily="34" charset="0"/>
              <a:ea typeface="Source Sans Pro" panose="020B0503030403020204" pitchFamily="34" charset="0"/>
            </a:endParaRPr>
          </a:p>
          <a:p>
            <a:pPr marL="0" marR="0" indent="152400" algn="ctr">
              <a:spcBef>
                <a:spcPts val="0"/>
              </a:spcBef>
              <a:spcAft>
                <a:spcPts val="0"/>
              </a:spcAft>
            </a:pPr>
            <a:r>
              <a:rPr lang="en-US" sz="1800" dirty="0">
                <a:solidFill>
                  <a:schemeClr val="bg1"/>
                </a:solidFill>
                <a:effectLst/>
                <a:latin typeface="Source Sans Pro" panose="020B0503030403020204" pitchFamily="34" charset="0"/>
                <a:ea typeface="Source Sans Pro" panose="020B0503030403020204" pitchFamily="34" charset="0"/>
              </a:rPr>
              <a:t>- W</a:t>
            </a:r>
            <a:r>
              <a:rPr lang="en-US" sz="1800" baseline="-25000" dirty="0">
                <a:solidFill>
                  <a:schemeClr val="bg1"/>
                </a:solidFill>
                <a:effectLst/>
                <a:latin typeface="Source Sans Pro" panose="020B0503030403020204" pitchFamily="34" charset="0"/>
                <a:ea typeface="Source Sans Pro" panose="020B0503030403020204" pitchFamily="34" charset="0"/>
              </a:rPr>
              <a:t>2</a:t>
            </a:r>
            <a:r>
              <a:rPr lang="en-US" sz="1800" baseline="30000" dirty="0">
                <a:solidFill>
                  <a:schemeClr val="bg1"/>
                </a:solidFill>
                <a:effectLst/>
                <a:latin typeface="Source Sans Pro" panose="020B0503030403020204" pitchFamily="34" charset="0"/>
                <a:ea typeface="Source Sans Pro" panose="020B0503030403020204" pitchFamily="34" charset="0"/>
              </a:rPr>
              <a:t>Q</a:t>
            </a:r>
            <a:r>
              <a:rPr lang="en-US" sz="1800" dirty="0">
                <a:solidFill>
                  <a:schemeClr val="bg1"/>
                </a:solidFill>
                <a:effectLst/>
                <a:latin typeface="Source Sans Pro" panose="020B0503030403020204" pitchFamily="34" charset="0"/>
                <a:ea typeface="Source Sans Pro" panose="020B0503030403020204" pitchFamily="34" charset="0"/>
              </a:rPr>
              <a:t>, W</a:t>
            </a:r>
            <a:r>
              <a:rPr lang="en-US" sz="1800" baseline="-25000" dirty="0">
                <a:solidFill>
                  <a:schemeClr val="bg1"/>
                </a:solidFill>
                <a:effectLst/>
                <a:latin typeface="Source Sans Pro" panose="020B0503030403020204" pitchFamily="34" charset="0"/>
                <a:ea typeface="Source Sans Pro" panose="020B0503030403020204" pitchFamily="34" charset="0"/>
              </a:rPr>
              <a:t>2</a:t>
            </a:r>
            <a:r>
              <a:rPr lang="en-US" sz="1800" baseline="30000" dirty="0">
                <a:solidFill>
                  <a:schemeClr val="bg1"/>
                </a:solidFill>
                <a:effectLst/>
                <a:latin typeface="Source Sans Pro" panose="020B0503030403020204" pitchFamily="34" charset="0"/>
                <a:ea typeface="Source Sans Pro" panose="020B0503030403020204" pitchFamily="34" charset="0"/>
              </a:rPr>
              <a:t>K</a:t>
            </a:r>
            <a:r>
              <a:rPr lang="en-US" sz="1800" dirty="0">
                <a:solidFill>
                  <a:schemeClr val="bg1"/>
                </a:solidFill>
                <a:effectLst/>
                <a:latin typeface="Source Sans Pro" panose="020B0503030403020204" pitchFamily="34" charset="0"/>
                <a:ea typeface="Source Sans Pro" panose="020B0503030403020204" pitchFamily="34" charset="0"/>
              </a:rPr>
              <a:t>, W</a:t>
            </a:r>
            <a:r>
              <a:rPr lang="en-US" sz="1800" baseline="-25000" dirty="0">
                <a:solidFill>
                  <a:schemeClr val="bg1"/>
                </a:solidFill>
                <a:effectLst/>
                <a:latin typeface="Source Sans Pro" panose="020B0503030403020204" pitchFamily="34" charset="0"/>
                <a:ea typeface="Source Sans Pro" panose="020B0503030403020204" pitchFamily="34" charset="0"/>
              </a:rPr>
              <a:t>2</a:t>
            </a:r>
            <a:r>
              <a:rPr lang="en-US" sz="1800" baseline="30000" dirty="0">
                <a:solidFill>
                  <a:schemeClr val="bg1"/>
                </a:solidFill>
                <a:effectLst/>
                <a:latin typeface="Source Sans Pro" panose="020B0503030403020204" pitchFamily="34" charset="0"/>
                <a:ea typeface="Source Sans Pro" panose="020B0503030403020204" pitchFamily="34" charset="0"/>
              </a:rPr>
              <a:t>V</a:t>
            </a:r>
            <a:r>
              <a:rPr lang="en-US" sz="1800" dirty="0">
                <a:solidFill>
                  <a:schemeClr val="bg1"/>
                </a:solidFill>
                <a:effectLst/>
                <a:latin typeface="Source Sans Pro" panose="020B0503030403020204" pitchFamily="34" charset="0"/>
                <a:ea typeface="Source Sans Pro" panose="020B0503030403020204" pitchFamily="34" charset="0"/>
              </a:rPr>
              <a:t> = “When?”</a:t>
            </a:r>
            <a:endParaRPr lang="en-ZA" sz="1800" dirty="0">
              <a:solidFill>
                <a:schemeClr val="bg1"/>
              </a:solidFill>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32789606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0" y="2630"/>
            <a:ext cx="12192000" cy="68553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cxnSp>
        <p:nvCxnSpPr>
          <p:cNvPr id="84" name="Straight Connector 83">
            <a:extLst>
              <a:ext uri="{FF2B5EF4-FFF2-40B4-BE49-F238E27FC236}">
                <a16:creationId xmlns:a16="http://schemas.microsoft.com/office/drawing/2014/main" id="{CEB82F92-B7FA-C0C1-B834-7A32AA7F7A7E}"/>
              </a:ext>
            </a:extLst>
          </p:cNvPr>
          <p:cNvCxnSpPr>
            <a:cxnSpLocks/>
            <a:endCxn id="73" idx="1"/>
          </p:cNvCxnSpPr>
          <p:nvPr/>
        </p:nvCxnSpPr>
        <p:spPr>
          <a:xfrm flipH="1">
            <a:off x="0" y="3426451"/>
            <a:ext cx="11374016" cy="386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1682933" y="1569720"/>
            <a:ext cx="0" cy="185928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a:stCxn id="3" idx="0"/>
          </p:cNvCxnSpPr>
          <p:nvPr/>
        </p:nvCxnSpPr>
        <p:spPr>
          <a:xfrm flipH="1" flipV="1">
            <a:off x="3070849" y="3429000"/>
            <a:ext cx="6317" cy="89692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4439800" y="2804054"/>
            <a:ext cx="0" cy="6492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295017" y="767777"/>
            <a:ext cx="2775832" cy="646331"/>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But what does all this get us?</a:t>
            </a:r>
          </a:p>
        </p:txBody>
      </p:sp>
      <p:sp>
        <p:nvSpPr>
          <p:cNvPr id="95" name="TextBox 94">
            <a:extLst>
              <a:ext uri="{FF2B5EF4-FFF2-40B4-BE49-F238E27FC236}">
                <a16:creationId xmlns:a16="http://schemas.microsoft.com/office/drawing/2014/main" id="{219072B2-93D6-BDD1-15CD-51F3F826405D}"/>
              </a:ext>
            </a:extLst>
          </p:cNvPr>
          <p:cNvSpPr txBox="1"/>
          <p:nvPr/>
        </p:nvSpPr>
        <p:spPr>
          <a:xfrm>
            <a:off x="7300637" y="1615190"/>
            <a:ext cx="3119571" cy="923330"/>
          </a:xfrm>
          <a:prstGeom prst="rect">
            <a:avLst/>
          </a:prstGeom>
          <a:noFill/>
        </p:spPr>
        <p:txBody>
          <a:bodyPr wrap="square" rtlCol="0">
            <a:spAutoFit/>
          </a:bodyPr>
          <a:lstStyle/>
          <a:p>
            <a:pPr algn="ct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Most importantly, have achieved state of the art results</a:t>
            </a:r>
            <a:endParaRPr lang="en-ZA" dirty="0">
              <a:solidFill>
                <a:schemeClr val="bg1"/>
              </a:solidFill>
              <a:latin typeface="Source Sans Pro" panose="020B0503030403020204" pitchFamily="34" charset="0"/>
              <a:ea typeface="Source Sans Pro" panose="020B0503030403020204" pitchFamily="34" charset="0"/>
            </a:endParaRPr>
          </a:p>
        </p:txBody>
      </p:sp>
      <p:sp>
        <p:nvSpPr>
          <p:cNvPr id="3" name="TextBox 2">
            <a:extLst>
              <a:ext uri="{FF2B5EF4-FFF2-40B4-BE49-F238E27FC236}">
                <a16:creationId xmlns:a16="http://schemas.microsoft.com/office/drawing/2014/main" id="{FEED295B-CB1C-5BDC-441C-974A5248050A}"/>
              </a:ext>
            </a:extLst>
          </p:cNvPr>
          <p:cNvSpPr txBox="1"/>
          <p:nvPr/>
        </p:nvSpPr>
        <p:spPr>
          <a:xfrm>
            <a:off x="1481353" y="4325922"/>
            <a:ext cx="3191625" cy="968278"/>
          </a:xfrm>
          <a:prstGeom prst="rect">
            <a:avLst/>
          </a:prstGeom>
          <a:noFill/>
        </p:spPr>
        <p:txBody>
          <a:bodyPr wrap="square">
            <a:spAutoFit/>
          </a:bodyPr>
          <a:lstStyle/>
          <a:p>
            <a:pPr marR="0" lvl="0" algn="ctr">
              <a:lnSpc>
                <a:spcPct val="107000"/>
              </a:lnSpc>
              <a:spcBef>
                <a:spcPts val="0"/>
              </a:spcBef>
              <a:spcAft>
                <a:spcPts val="0"/>
              </a:spcAft>
            </a:pPr>
            <a:r>
              <a:rPr lang="en-ZA"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C</a:t>
            </a:r>
            <a:r>
              <a:rPr lang="en-ZA"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 consider the entire input sequence when generating the output</a:t>
            </a:r>
          </a:p>
        </p:txBody>
      </p:sp>
      <p:cxnSp>
        <p:nvCxnSpPr>
          <p:cNvPr id="2" name="Straight Connector 1">
            <a:extLst>
              <a:ext uri="{FF2B5EF4-FFF2-40B4-BE49-F238E27FC236}">
                <a16:creationId xmlns:a16="http://schemas.microsoft.com/office/drawing/2014/main" id="{684EF5F9-BB4D-4290-EAB2-0093FD7E1718}"/>
              </a:ext>
            </a:extLst>
          </p:cNvPr>
          <p:cNvCxnSpPr>
            <a:cxnSpLocks/>
          </p:cNvCxnSpPr>
          <p:nvPr/>
        </p:nvCxnSpPr>
        <p:spPr>
          <a:xfrm flipV="1">
            <a:off x="6945018" y="3417090"/>
            <a:ext cx="0" cy="67464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CBBA2B2-4AFF-6FAE-A21A-6C46684EB640}"/>
              </a:ext>
            </a:extLst>
          </p:cNvPr>
          <p:cNvSpPr txBox="1"/>
          <p:nvPr/>
        </p:nvSpPr>
        <p:spPr>
          <a:xfrm>
            <a:off x="5355522" y="4314012"/>
            <a:ext cx="3191625" cy="671146"/>
          </a:xfrm>
          <a:prstGeom prst="rect">
            <a:avLst/>
          </a:prstGeom>
          <a:noFill/>
        </p:spPr>
        <p:txBody>
          <a:bodyPr wrap="square">
            <a:spAutoFit/>
          </a:bodyPr>
          <a:lstStyle/>
          <a:p>
            <a:pPr algn="ctr">
              <a:lnSpc>
                <a:spcPct val="107000"/>
              </a:lnSpc>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less susceptible to the vanishing gradient problem</a:t>
            </a:r>
          </a:p>
        </p:txBody>
      </p:sp>
      <p:cxnSp>
        <p:nvCxnSpPr>
          <p:cNvPr id="8" name="Straight Connector 7">
            <a:extLst>
              <a:ext uri="{FF2B5EF4-FFF2-40B4-BE49-F238E27FC236}">
                <a16:creationId xmlns:a16="http://schemas.microsoft.com/office/drawing/2014/main" id="{4E31D126-0445-E8B0-8592-46B0011DD43C}"/>
              </a:ext>
            </a:extLst>
          </p:cNvPr>
          <p:cNvCxnSpPr>
            <a:cxnSpLocks/>
          </p:cNvCxnSpPr>
          <p:nvPr/>
        </p:nvCxnSpPr>
        <p:spPr>
          <a:xfrm flipV="1">
            <a:off x="8860423" y="2777212"/>
            <a:ext cx="0" cy="649239"/>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EE30D05-33FC-2752-E990-15AF7E1E8877}"/>
              </a:ext>
            </a:extLst>
          </p:cNvPr>
          <p:cNvSpPr txBox="1"/>
          <p:nvPr/>
        </p:nvSpPr>
        <p:spPr>
          <a:xfrm>
            <a:off x="2976429" y="1759426"/>
            <a:ext cx="3119571" cy="923330"/>
          </a:xfrm>
          <a:prstGeom prst="rect">
            <a:avLst/>
          </a:prstGeom>
          <a:noFill/>
        </p:spPr>
        <p:txBody>
          <a:bodyPr wrap="square" rtlCol="0">
            <a:spAutoFit/>
          </a:bodyPr>
          <a:lstStyle/>
          <a:p>
            <a:pPr algn="ctr"/>
            <a:r>
              <a:rPr lang="en-ZA" kern="100" dirty="0">
                <a:solidFill>
                  <a:schemeClr val="bg1"/>
                </a:solidFill>
                <a:latin typeface="Calibri" panose="020F0502020204030204" pitchFamily="34" charset="0"/>
                <a:cs typeface="Times New Roman" panose="02020603050405020304" pitchFamily="18" charset="0"/>
              </a:rPr>
              <a:t>Utilize multi-head attention to focus on different aspects of the input data</a:t>
            </a:r>
          </a:p>
        </p:txBody>
      </p:sp>
      <p:cxnSp>
        <p:nvCxnSpPr>
          <p:cNvPr id="13" name="Straight Connector 12">
            <a:extLst>
              <a:ext uri="{FF2B5EF4-FFF2-40B4-BE49-F238E27FC236}">
                <a16:creationId xmlns:a16="http://schemas.microsoft.com/office/drawing/2014/main" id="{31DA0ADC-2B52-0889-8970-862F73202CFA}"/>
              </a:ext>
            </a:extLst>
          </p:cNvPr>
          <p:cNvCxnSpPr>
            <a:cxnSpLocks/>
          </p:cNvCxnSpPr>
          <p:nvPr/>
        </p:nvCxnSpPr>
        <p:spPr>
          <a:xfrm flipV="1">
            <a:off x="11377308" y="3417090"/>
            <a:ext cx="0" cy="356220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12190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rowd of people at a concert&#10;&#10;Description automatically generated">
            <a:extLst>
              <a:ext uri="{FF2B5EF4-FFF2-40B4-BE49-F238E27FC236}">
                <a16:creationId xmlns:a16="http://schemas.microsoft.com/office/drawing/2014/main" id="{89A5148A-3AE8-50D1-0CB3-148AA528B526}"/>
              </a:ext>
            </a:extLst>
          </p:cNvPr>
          <p:cNvPicPr>
            <a:picLocks noChangeAspect="1"/>
          </p:cNvPicPr>
          <p:nvPr/>
        </p:nvPicPr>
        <p:blipFill rotWithShape="1">
          <a:blip r:embed="rId3">
            <a:extLst>
              <a:ext uri="{28A0092B-C50C-407E-A947-70E740481C1C}">
                <a14:useLocalDpi xmlns:a14="http://schemas.microsoft.com/office/drawing/2010/main" val="0"/>
              </a:ext>
            </a:extLst>
          </a:blip>
          <a:srcRect t="26512" b="8837"/>
          <a:stretch/>
        </p:blipFill>
        <p:spPr>
          <a:xfrm>
            <a:off x="0" y="0"/>
            <a:ext cx="24705737" cy="6858000"/>
          </a:xfrm>
          <a:prstGeom prst="rect">
            <a:avLst/>
          </a:prstGeom>
        </p:spPr>
      </p:pic>
      <p:sp>
        <p:nvSpPr>
          <p:cNvPr id="13" name="Rectangle: Rounded Corners 12">
            <a:extLst>
              <a:ext uri="{FF2B5EF4-FFF2-40B4-BE49-F238E27FC236}">
                <a16:creationId xmlns:a16="http://schemas.microsoft.com/office/drawing/2014/main" id="{E62CAB52-EBAE-1FC6-F4AF-19855CE3A766}"/>
              </a:ext>
            </a:extLst>
          </p:cNvPr>
          <p:cNvSpPr/>
          <p:nvPr/>
        </p:nvSpPr>
        <p:spPr>
          <a:xfrm>
            <a:off x="378439" y="2397641"/>
            <a:ext cx="2835024" cy="1107996"/>
          </a:xfrm>
          <a:prstGeom prst="roundRect">
            <a:avLst/>
          </a:prstGeom>
          <a:solidFill>
            <a:schemeClr val="lt1">
              <a:alpha val="62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ZA" dirty="0">
                <a:solidFill>
                  <a:schemeClr val="tx1"/>
                </a:solidFill>
                <a:latin typeface="Source Sans Pro" panose="020F0502020204030204" pitchFamily="34" charset="0"/>
                <a:ea typeface="Calibri" panose="020F0502020204030204" pitchFamily="34" charset="0"/>
                <a:cs typeface="Times New Roman" panose="02020603050405020304" pitchFamily="18" charset="0"/>
              </a:rPr>
              <a:t>U</a:t>
            </a:r>
            <a:r>
              <a:rPr lang="en-ZA" sz="1800" dirty="0">
                <a:solidFill>
                  <a:schemeClr val="tx1"/>
                </a:solidFill>
                <a:effectLst/>
                <a:latin typeface="Source Sans Pro" panose="020F0502020204030204" pitchFamily="34" charset="0"/>
                <a:ea typeface="Calibri" panose="020F0502020204030204" pitchFamily="34" charset="0"/>
                <a:cs typeface="Times New Roman" panose="02020603050405020304" pitchFamily="18" charset="0"/>
              </a:rPr>
              <a:t>nderstanding the impact of song lyrics has never been more significant</a:t>
            </a:r>
            <a:endParaRPr lang="en-ZA" dirty="0">
              <a:solidFill>
                <a:schemeClr val="tx1"/>
              </a:solidFill>
              <a:latin typeface="Source Sans Pro" panose="020F0502020204030204" pitchFamily="34" charset="0"/>
            </a:endParaRPr>
          </a:p>
        </p:txBody>
      </p:sp>
      <p:sp>
        <p:nvSpPr>
          <p:cNvPr id="16" name="TextBox 15">
            <a:extLst>
              <a:ext uri="{FF2B5EF4-FFF2-40B4-BE49-F238E27FC236}">
                <a16:creationId xmlns:a16="http://schemas.microsoft.com/office/drawing/2014/main" id="{EB2B87B8-8283-B101-05EE-A391FE3DFCAD}"/>
              </a:ext>
            </a:extLst>
          </p:cNvPr>
          <p:cNvSpPr txBox="1"/>
          <p:nvPr/>
        </p:nvSpPr>
        <p:spPr>
          <a:xfrm>
            <a:off x="237067" y="152399"/>
            <a:ext cx="10193866" cy="1107996"/>
          </a:xfrm>
          <a:prstGeom prst="rect">
            <a:avLst/>
          </a:prstGeom>
          <a:noFill/>
        </p:spPr>
        <p:txBody>
          <a:bodyPr wrap="square" rtlCol="0">
            <a:spAutoFit/>
          </a:bodyPr>
          <a:lstStyle/>
          <a:p>
            <a:r>
              <a:rPr lang="en-ZA" sz="6600" b="1" dirty="0">
                <a:solidFill>
                  <a:schemeClr val="bg1"/>
                </a:solidFill>
                <a:latin typeface="Source Sans Pro Black" panose="020F0502020204030204" pitchFamily="34" charset="0"/>
              </a:rPr>
              <a:t>Introduction</a:t>
            </a:r>
          </a:p>
        </p:txBody>
      </p:sp>
      <p:sp>
        <p:nvSpPr>
          <p:cNvPr id="22" name="Rectangle: Rounded Corners 21">
            <a:extLst>
              <a:ext uri="{FF2B5EF4-FFF2-40B4-BE49-F238E27FC236}">
                <a16:creationId xmlns:a16="http://schemas.microsoft.com/office/drawing/2014/main" id="{AF41B12E-C92A-496B-D998-BBF2D936E4EC}"/>
              </a:ext>
            </a:extLst>
          </p:cNvPr>
          <p:cNvSpPr/>
          <p:nvPr/>
        </p:nvSpPr>
        <p:spPr>
          <a:xfrm>
            <a:off x="3489250" y="3534044"/>
            <a:ext cx="2957123" cy="1367286"/>
          </a:xfrm>
          <a:prstGeom prst="roundRect">
            <a:avLst/>
          </a:prstGeom>
          <a:solidFill>
            <a:schemeClr val="lt1">
              <a:alpha val="62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ZA" sz="1800" dirty="0">
                <a:effectLst/>
                <a:latin typeface="Source Sans Pro" panose="020F0502020204030204" pitchFamily="34" charset="0"/>
                <a:ea typeface="Calibri" panose="020F0502020204030204" pitchFamily="34" charset="0"/>
                <a:cs typeface="Times New Roman" panose="02020603050405020304" pitchFamily="18" charset="0"/>
              </a:rPr>
              <a:t>They have the astonishing ability to tap into our emotions in a way that resonates deeply with us</a:t>
            </a:r>
            <a:endParaRPr lang="en-ZA" dirty="0">
              <a:solidFill>
                <a:schemeClr val="tx1"/>
              </a:solidFill>
              <a:latin typeface="Source Sans Pro" panose="020F0502020204030204" pitchFamily="34" charset="0"/>
            </a:endParaRPr>
          </a:p>
        </p:txBody>
      </p:sp>
      <p:sp>
        <p:nvSpPr>
          <p:cNvPr id="23" name="Rectangle: Rounded Corners 22">
            <a:extLst>
              <a:ext uri="{FF2B5EF4-FFF2-40B4-BE49-F238E27FC236}">
                <a16:creationId xmlns:a16="http://schemas.microsoft.com/office/drawing/2014/main" id="{2F600C11-32F3-26FC-7603-39FE91D77C30}"/>
              </a:ext>
            </a:extLst>
          </p:cNvPr>
          <p:cNvSpPr/>
          <p:nvPr/>
        </p:nvSpPr>
        <p:spPr>
          <a:xfrm>
            <a:off x="6972597" y="4739812"/>
            <a:ext cx="2835024" cy="1349646"/>
          </a:xfrm>
          <a:prstGeom prst="roundRect">
            <a:avLst/>
          </a:prstGeom>
          <a:solidFill>
            <a:schemeClr val="lt1">
              <a:alpha val="62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ZA" sz="1800" dirty="0">
                <a:effectLst/>
                <a:latin typeface="Source Sans Pro" panose="020F0502020204030204" pitchFamily="34" charset="0"/>
                <a:ea typeface="Calibri" panose="020F0502020204030204" pitchFamily="34" charset="0"/>
                <a:cs typeface="Times New Roman" panose="02020603050405020304" pitchFamily="18" charset="0"/>
              </a:rPr>
              <a:t>And the power to touch the hearts of individuals around the world</a:t>
            </a:r>
            <a:endParaRPr lang="en-ZA" dirty="0">
              <a:solidFill>
                <a:schemeClr val="tx1"/>
              </a:solidFill>
              <a:latin typeface="Source Sans Pro" panose="020F0502020204030204" pitchFamily="34" charset="0"/>
            </a:endParaRPr>
          </a:p>
        </p:txBody>
      </p:sp>
    </p:spTree>
    <p:extLst>
      <p:ext uri="{BB962C8B-B14F-4D97-AF65-F5344CB8AC3E}">
        <p14:creationId xmlns:p14="http://schemas.microsoft.com/office/powerpoint/2010/main" val="240317575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953311" y="2630"/>
            <a:ext cx="13133625"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grpSp>
        <p:nvGrpSpPr>
          <p:cNvPr id="4" name="Group 3">
            <a:extLst>
              <a:ext uri="{FF2B5EF4-FFF2-40B4-BE49-F238E27FC236}">
                <a16:creationId xmlns:a16="http://schemas.microsoft.com/office/drawing/2014/main" id="{FE2BF985-0FEB-C93A-4747-CF05B1082D5D}"/>
              </a:ext>
            </a:extLst>
          </p:cNvPr>
          <p:cNvGrpSpPr/>
          <p:nvPr/>
        </p:nvGrpSpPr>
        <p:grpSpPr>
          <a:xfrm flipH="1">
            <a:off x="9909333" y="40366"/>
            <a:ext cx="1939262" cy="919162"/>
            <a:chOff x="130495" y="150326"/>
            <a:chExt cx="1939262" cy="919162"/>
          </a:xfrm>
        </p:grpSpPr>
        <p:sp>
          <p:nvSpPr>
            <p:cNvPr id="11" name="Arc 10">
              <a:extLst>
                <a:ext uri="{FF2B5EF4-FFF2-40B4-BE49-F238E27FC236}">
                  <a16:creationId xmlns:a16="http://schemas.microsoft.com/office/drawing/2014/main" id="{AF54DAFC-72BF-4C18-B451-30110FC8EBCC}"/>
                </a:ext>
              </a:extLst>
            </p:cNvPr>
            <p:cNvSpPr/>
            <p:nvPr/>
          </p:nvSpPr>
          <p:spPr>
            <a:xfrm rot="16200000">
              <a:off x="130495" y="15032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BADB8234-7655-4312-99D5-ACC91B4B894B}"/>
                </a:ext>
              </a:extLst>
            </p:cNvPr>
            <p:cNvSpPr/>
            <p:nvPr/>
          </p:nvSpPr>
          <p:spPr>
            <a:xfrm rot="16200000">
              <a:off x="494826" y="514657"/>
              <a:ext cx="190500" cy="1905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9" name="Circle: Hollow 8">
              <a:extLst>
                <a:ext uri="{FF2B5EF4-FFF2-40B4-BE49-F238E27FC236}">
                  <a16:creationId xmlns:a16="http://schemas.microsoft.com/office/drawing/2014/main" id="{868629C6-9D56-44C4-A90C-D16F2E7AA94B}"/>
                </a:ext>
              </a:extLst>
            </p:cNvPr>
            <p:cNvSpPr/>
            <p:nvPr/>
          </p:nvSpPr>
          <p:spPr>
            <a:xfrm rot="16200000">
              <a:off x="375763" y="395594"/>
              <a:ext cx="428626" cy="428626"/>
            </a:xfrm>
            <a:prstGeom prst="donut">
              <a:avLst>
                <a:gd name="adj" fmla="val 528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1E0E5245-3E9D-45CB-A2A2-78E37536928E}"/>
                </a:ext>
              </a:extLst>
            </p:cNvPr>
            <p:cNvSpPr/>
            <p:nvPr/>
          </p:nvSpPr>
          <p:spPr>
            <a:xfrm rot="16200000">
              <a:off x="242891" y="26272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rot="16200000" flipV="1">
              <a:off x="1453956" y="93212"/>
              <a:ext cx="0" cy="103338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rot="16200000">
              <a:off x="1945517" y="547787"/>
              <a:ext cx="124240" cy="124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E959B938-7387-4E6C-B81C-CA1B61488588}"/>
              </a:ext>
            </a:extLst>
          </p:cNvPr>
          <p:cNvSpPr txBox="1"/>
          <p:nvPr/>
        </p:nvSpPr>
        <p:spPr>
          <a:xfrm>
            <a:off x="8393947" y="176779"/>
            <a:ext cx="1515386" cy="646331"/>
          </a:xfrm>
          <a:prstGeom prst="rect">
            <a:avLst/>
          </a:prstGeom>
          <a:noFill/>
        </p:spPr>
        <p:txBody>
          <a:bodyPr wrap="square" rtlCol="0">
            <a:spAutoFit/>
          </a:bodyPr>
          <a:lstStyle/>
          <a:p>
            <a:pPr algn="ctr"/>
            <a:r>
              <a:rPr lang="en-US" sz="3600" dirty="0">
                <a:solidFill>
                  <a:srgbClr val="00B0F0"/>
                </a:solidFill>
                <a:latin typeface="Source Sans Pro Black" panose="020B0803030403020204" pitchFamily="34" charset="0"/>
                <a:ea typeface="Source Sans Pro Black" panose="020B0803030403020204" pitchFamily="34" charset="0"/>
              </a:rPr>
              <a:t>2019</a:t>
            </a:r>
          </a:p>
        </p:txBody>
      </p:sp>
      <p:sp>
        <p:nvSpPr>
          <p:cNvPr id="17" name="TextBox 16">
            <a:extLst>
              <a:ext uri="{FF2B5EF4-FFF2-40B4-BE49-F238E27FC236}">
                <a16:creationId xmlns:a16="http://schemas.microsoft.com/office/drawing/2014/main" id="{E623F98E-5FFF-4701-A99F-87B202C66033}"/>
              </a:ext>
            </a:extLst>
          </p:cNvPr>
          <p:cNvSpPr txBox="1"/>
          <p:nvPr/>
        </p:nvSpPr>
        <p:spPr>
          <a:xfrm>
            <a:off x="4600883" y="134623"/>
            <a:ext cx="3520630" cy="923330"/>
          </a:xfrm>
          <a:prstGeom prst="rect">
            <a:avLst/>
          </a:prstGeom>
          <a:noFill/>
        </p:spPr>
        <p:txBody>
          <a:bodyPr wrap="square" rtlCol="0">
            <a:spAutoFit/>
          </a:bodyPr>
          <a:lstStyle/>
          <a:p>
            <a:pPr algn="r"/>
            <a:r>
              <a:rPr lang="en-ZA" dirty="0">
                <a:solidFill>
                  <a:schemeClr val="bg1"/>
                </a:solidFill>
                <a:latin typeface="Source Sans Pro Black" panose="020B0803030403020204" pitchFamily="34" charset="0"/>
                <a:ea typeface="Source Sans Pro Black" panose="020B0803030403020204" pitchFamily="34" charset="0"/>
              </a:rPr>
              <a:t>BERT: Pre-training of Deep Bidirectional Transformers for</a:t>
            </a:r>
          </a:p>
          <a:p>
            <a:pPr algn="r"/>
            <a:r>
              <a:rPr lang="en-ZA" dirty="0">
                <a:solidFill>
                  <a:schemeClr val="bg1"/>
                </a:solidFill>
                <a:latin typeface="Source Sans Pro Black" panose="020B0803030403020204" pitchFamily="34" charset="0"/>
                <a:ea typeface="Source Sans Pro Black" panose="020B0803030403020204" pitchFamily="34" charset="0"/>
              </a:rPr>
              <a:t>Language Understanding</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8295179" y="150325"/>
            <a:ext cx="0" cy="80920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1613611" y="2912306"/>
            <a:ext cx="0" cy="51669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7EEB35-581E-40F0-57C1-79919D50AE37}"/>
              </a:ext>
            </a:extLst>
          </p:cNvPr>
          <p:cNvCxnSpPr>
            <a:cxnSpLocks/>
          </p:cNvCxnSpPr>
          <p:nvPr/>
        </p:nvCxnSpPr>
        <p:spPr>
          <a:xfrm flipV="1">
            <a:off x="10125326" y="3429000"/>
            <a:ext cx="0" cy="103338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3861077" y="3429000"/>
            <a:ext cx="0" cy="67464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6862013" y="2779761"/>
            <a:ext cx="0" cy="6492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225695" y="2065511"/>
            <a:ext cx="2775832" cy="646331"/>
          </a:xfrm>
          <a:prstGeom prst="rect">
            <a:avLst/>
          </a:prstGeom>
          <a:noFill/>
        </p:spPr>
        <p:txBody>
          <a:bodyPr wrap="square" rtlCol="0">
            <a:spAutoFit/>
          </a:bodyPr>
          <a:lstStyle/>
          <a:p>
            <a:pPr algn="ctr"/>
            <a:r>
              <a:rPr lang="en-ZA" dirty="0">
                <a:solidFill>
                  <a:schemeClr val="bg1"/>
                </a:solidFill>
              </a:rPr>
              <a:t>Largely the same as transformer architecture</a:t>
            </a:r>
          </a:p>
        </p:txBody>
      </p:sp>
      <p:sp>
        <p:nvSpPr>
          <p:cNvPr id="95" name="TextBox 94">
            <a:extLst>
              <a:ext uri="{FF2B5EF4-FFF2-40B4-BE49-F238E27FC236}">
                <a16:creationId xmlns:a16="http://schemas.microsoft.com/office/drawing/2014/main" id="{219072B2-93D6-BDD1-15CD-51F3F826405D}"/>
              </a:ext>
            </a:extLst>
          </p:cNvPr>
          <p:cNvSpPr txBox="1"/>
          <p:nvPr/>
        </p:nvSpPr>
        <p:spPr>
          <a:xfrm>
            <a:off x="2394236" y="4139221"/>
            <a:ext cx="2963465" cy="646331"/>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BERT  is designed to overcome this</a:t>
            </a:r>
          </a:p>
        </p:txBody>
      </p:sp>
      <p:sp>
        <p:nvSpPr>
          <p:cNvPr id="96" name="TextBox 95">
            <a:extLst>
              <a:ext uri="{FF2B5EF4-FFF2-40B4-BE49-F238E27FC236}">
                <a16:creationId xmlns:a16="http://schemas.microsoft.com/office/drawing/2014/main" id="{499B0AC2-7BFB-F90B-507C-1836007B91D0}"/>
              </a:ext>
            </a:extLst>
          </p:cNvPr>
          <p:cNvSpPr txBox="1"/>
          <p:nvPr/>
        </p:nvSpPr>
        <p:spPr>
          <a:xfrm>
            <a:off x="5529938" y="1788512"/>
            <a:ext cx="2439047" cy="923330"/>
          </a:xfrm>
          <a:prstGeom prst="rect">
            <a:avLst/>
          </a:prstGeom>
          <a:noFill/>
        </p:spPr>
        <p:txBody>
          <a:bodyPr wrap="square" rtlCol="0">
            <a:spAutoFit/>
          </a:bodyPr>
          <a:lstStyle/>
          <a:p>
            <a:pPr lvl="0" algn="ctr"/>
            <a:r>
              <a:rPr lang="en-ZA"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H</a:t>
            </a: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ampers model’s ability to understand context</a:t>
            </a:r>
            <a:endParaRPr lang="en-US" sz="1800" dirty="0">
              <a:solidFill>
                <a:schemeClr val="bg1"/>
              </a:solidFill>
              <a:latin typeface="Source Sans Pro" panose="020B0503030403020204" pitchFamily="34" charset="0"/>
              <a:ea typeface="Source Sans Pro" panose="020B0503030403020204" pitchFamily="34" charset="0"/>
            </a:endParaRPr>
          </a:p>
        </p:txBody>
      </p:sp>
      <p:sp>
        <p:nvSpPr>
          <p:cNvPr id="97" name="TextBox 96">
            <a:extLst>
              <a:ext uri="{FF2B5EF4-FFF2-40B4-BE49-F238E27FC236}">
                <a16:creationId xmlns:a16="http://schemas.microsoft.com/office/drawing/2014/main" id="{F0566F78-7934-06C4-3D64-47D6FED9CC01}"/>
              </a:ext>
            </a:extLst>
          </p:cNvPr>
          <p:cNvSpPr txBox="1"/>
          <p:nvPr/>
        </p:nvSpPr>
        <p:spPr>
          <a:xfrm>
            <a:off x="8332134" y="4465579"/>
            <a:ext cx="3586383" cy="1606722"/>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A large shortcoming of the base transformer architecture is that the encoder is only capable of reading tokens from left to right</a:t>
            </a:r>
          </a:p>
        </p:txBody>
      </p:sp>
      <p:cxnSp>
        <p:nvCxnSpPr>
          <p:cNvPr id="6" name="Straight Connector 5">
            <a:extLst>
              <a:ext uri="{FF2B5EF4-FFF2-40B4-BE49-F238E27FC236}">
                <a16:creationId xmlns:a16="http://schemas.microsoft.com/office/drawing/2014/main" id="{A381EA17-908A-CDE4-6093-32EF6A273B36}"/>
              </a:ext>
            </a:extLst>
          </p:cNvPr>
          <p:cNvCxnSpPr>
            <a:cxnSpLocks/>
            <a:endCxn id="73" idx="1"/>
          </p:cNvCxnSpPr>
          <p:nvPr/>
        </p:nvCxnSpPr>
        <p:spPr>
          <a:xfrm flipH="1">
            <a:off x="-953311" y="3429000"/>
            <a:ext cx="12330619" cy="263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0358238-943D-56BE-0E39-E41B3698BD98}"/>
              </a:ext>
            </a:extLst>
          </p:cNvPr>
          <p:cNvCxnSpPr>
            <a:cxnSpLocks/>
          </p:cNvCxnSpPr>
          <p:nvPr/>
        </p:nvCxnSpPr>
        <p:spPr>
          <a:xfrm flipV="1">
            <a:off x="11377308" y="-133208"/>
            <a:ext cx="0" cy="356220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554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661481" y="2630"/>
            <a:ext cx="12853481"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solidFill>
                <a:schemeClr val="bg1"/>
              </a:solidFill>
              <a:latin typeface="Source Sans Pro" panose="020B0503030403020204" pitchFamily="34" charset="0"/>
              <a:ea typeface="Source Sans Pro" panose="020B0503030403020204" pitchFamily="34" charset="0"/>
            </a:endParaRPr>
          </a:p>
        </p:txBody>
      </p: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4159545" y="2892588"/>
            <a:ext cx="0" cy="51669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7916762" y="2734633"/>
            <a:ext cx="0" cy="67464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10374949" y="3429000"/>
            <a:ext cx="0" cy="6492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2771629" y="1775272"/>
            <a:ext cx="2775832" cy="923330"/>
          </a:xfrm>
          <a:prstGeom prst="rect">
            <a:avLst/>
          </a:prstGeom>
          <a:noFill/>
        </p:spPr>
        <p:txBody>
          <a:bodyPr wrap="square" rtlCol="0">
            <a:spAutoFit/>
          </a:bodyPr>
          <a:lstStyle/>
          <a:p>
            <a:pPr algn="ct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NSP </a:t>
            </a:r>
            <a:r>
              <a:rPr lang="en-ZA"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allows for</a:t>
            </a: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 BERT learns the relationship between sentences</a:t>
            </a:r>
            <a:endParaRPr lang="en-ZA" dirty="0">
              <a:solidFill>
                <a:schemeClr val="bg1"/>
              </a:solidFill>
              <a:latin typeface="Source Sans Pro" panose="020B0503030403020204" pitchFamily="34" charset="0"/>
              <a:ea typeface="Source Sans Pro" panose="020B0503030403020204" pitchFamily="34" charset="0"/>
            </a:endParaRPr>
          </a:p>
        </p:txBody>
      </p:sp>
      <p:sp>
        <p:nvSpPr>
          <p:cNvPr id="95" name="TextBox 94">
            <a:extLst>
              <a:ext uri="{FF2B5EF4-FFF2-40B4-BE49-F238E27FC236}">
                <a16:creationId xmlns:a16="http://schemas.microsoft.com/office/drawing/2014/main" id="{219072B2-93D6-BDD1-15CD-51F3F826405D}"/>
              </a:ext>
            </a:extLst>
          </p:cNvPr>
          <p:cNvSpPr txBox="1"/>
          <p:nvPr/>
        </p:nvSpPr>
        <p:spPr>
          <a:xfrm>
            <a:off x="6435029" y="1853459"/>
            <a:ext cx="2963465" cy="646331"/>
          </a:xfrm>
          <a:prstGeom prst="rect">
            <a:avLst/>
          </a:prstGeom>
          <a:noFill/>
        </p:spPr>
        <p:txBody>
          <a:bodyPr wrap="square" rtlCol="0">
            <a:spAutoFit/>
          </a:bodyPr>
          <a:lstStyle/>
          <a:p>
            <a:pPr algn="ct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MLM is how BERT able to utilize bidirectional learning</a:t>
            </a:r>
            <a:endParaRPr lang="en-ZA" dirty="0">
              <a:solidFill>
                <a:schemeClr val="bg1"/>
              </a:solidFill>
              <a:latin typeface="Source Sans Pro" panose="020B0503030403020204" pitchFamily="34" charset="0"/>
              <a:ea typeface="Source Sans Pro" panose="020B0503030403020204" pitchFamily="34" charset="0"/>
            </a:endParaRPr>
          </a:p>
        </p:txBody>
      </p:sp>
      <p:sp>
        <p:nvSpPr>
          <p:cNvPr id="96" name="TextBox 95">
            <a:extLst>
              <a:ext uri="{FF2B5EF4-FFF2-40B4-BE49-F238E27FC236}">
                <a16:creationId xmlns:a16="http://schemas.microsoft.com/office/drawing/2014/main" id="{499B0AC2-7BFB-F90B-507C-1836007B91D0}"/>
              </a:ext>
            </a:extLst>
          </p:cNvPr>
          <p:cNvSpPr txBox="1"/>
          <p:nvPr/>
        </p:nvSpPr>
        <p:spPr>
          <a:xfrm>
            <a:off x="8892443" y="4255244"/>
            <a:ext cx="3005319" cy="1606722"/>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The pre-training framework involves corpuses being applied to two tasks in equal measure</a:t>
            </a:r>
          </a:p>
        </p:txBody>
      </p:sp>
      <p:cxnSp>
        <p:nvCxnSpPr>
          <p:cNvPr id="6" name="Straight Connector 5">
            <a:extLst>
              <a:ext uri="{FF2B5EF4-FFF2-40B4-BE49-F238E27FC236}">
                <a16:creationId xmlns:a16="http://schemas.microsoft.com/office/drawing/2014/main" id="{A381EA17-908A-CDE4-6093-32EF6A273B36}"/>
              </a:ext>
            </a:extLst>
          </p:cNvPr>
          <p:cNvCxnSpPr>
            <a:cxnSpLocks/>
            <a:stCxn id="73" idx="3"/>
          </p:cNvCxnSpPr>
          <p:nvPr/>
        </p:nvCxnSpPr>
        <p:spPr>
          <a:xfrm flipH="1" flipV="1">
            <a:off x="-875489" y="3409282"/>
            <a:ext cx="13067489" cy="2234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B887FB6-F03D-39EE-A5CB-046AD3157B39}"/>
              </a:ext>
            </a:extLst>
          </p:cNvPr>
          <p:cNvCxnSpPr>
            <a:cxnSpLocks/>
          </p:cNvCxnSpPr>
          <p:nvPr/>
        </p:nvCxnSpPr>
        <p:spPr>
          <a:xfrm flipV="1">
            <a:off x="1867538" y="3409282"/>
            <a:ext cx="0" cy="51669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18F8340-635E-10C3-6C27-70EA2E9280AE}"/>
              </a:ext>
            </a:extLst>
          </p:cNvPr>
          <p:cNvSpPr txBox="1"/>
          <p:nvPr/>
        </p:nvSpPr>
        <p:spPr>
          <a:xfrm>
            <a:off x="502776" y="4038804"/>
            <a:ext cx="2775832" cy="923330"/>
          </a:xfrm>
          <a:prstGeom prst="rect">
            <a:avLst/>
          </a:prstGeom>
          <a:noFill/>
        </p:spPr>
        <p:txBody>
          <a:bodyPr wrap="square" rtlCol="0">
            <a:spAutoFit/>
          </a:bodyPr>
          <a:lstStyle/>
          <a:p>
            <a:pPr algn="ct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BERT uses a special classification “CLS” and separation “SEP” tokens</a:t>
            </a:r>
            <a:endParaRPr lang="en-ZA" dirty="0">
              <a:solidFill>
                <a:schemeClr val="bg1"/>
              </a:solidFill>
              <a:latin typeface="Source Sans Pro" panose="020B0503030403020204" pitchFamily="34" charset="0"/>
              <a:ea typeface="Source Sans Pro" panose="020B0503030403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295F5846-B910-B4B1-5F52-C8D1ED0FE353}"/>
              </a:ext>
            </a:extLst>
          </p:cNvPr>
          <p:cNvPicPr>
            <a:picLocks noChangeAspect="1"/>
          </p:cNvPicPr>
          <p:nvPr/>
        </p:nvPicPr>
        <p:blipFill rotWithShape="1">
          <a:blip r:embed="rId2"/>
          <a:srcRect l="30158" t="48484" r="48821" b="18351"/>
          <a:stretch/>
        </p:blipFill>
        <p:spPr bwMode="auto">
          <a:xfrm>
            <a:off x="4363660" y="3782817"/>
            <a:ext cx="3194246" cy="283565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43965272"/>
      </p:ext>
    </p:extLst>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23803" y="2630"/>
            <a:ext cx="13108535"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solidFill>
                <a:schemeClr val="bg1"/>
              </a:solidFill>
              <a:latin typeface="Source Sans Pro" panose="020B0503030403020204" pitchFamily="34" charset="0"/>
              <a:ea typeface="Source Sans Pro" panose="020B0503030403020204" pitchFamily="34" charset="0"/>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8393947" y="176779"/>
            <a:ext cx="1515386" cy="646331"/>
          </a:xfrm>
          <a:prstGeom prst="rect">
            <a:avLst/>
          </a:prstGeom>
          <a:noFill/>
        </p:spPr>
        <p:txBody>
          <a:bodyPr wrap="square" rtlCol="0">
            <a:spAutoFit/>
          </a:bodyPr>
          <a:lstStyle/>
          <a:p>
            <a:pPr algn="ctr"/>
            <a:r>
              <a:rPr lang="en-US" sz="3600" dirty="0">
                <a:solidFill>
                  <a:srgbClr val="00B0F0"/>
                </a:solidFill>
                <a:latin typeface="Source Sans Pro Black" panose="020B0803030403020204" pitchFamily="34" charset="0"/>
                <a:ea typeface="Source Sans Pro Black" panose="020B0803030403020204" pitchFamily="34" charset="0"/>
              </a:rPr>
              <a:t>2019</a:t>
            </a:r>
          </a:p>
        </p:txBody>
      </p:sp>
      <p:sp>
        <p:nvSpPr>
          <p:cNvPr id="17" name="TextBox 16">
            <a:extLst>
              <a:ext uri="{FF2B5EF4-FFF2-40B4-BE49-F238E27FC236}">
                <a16:creationId xmlns:a16="http://schemas.microsoft.com/office/drawing/2014/main" id="{E623F98E-5FFF-4701-A99F-87B202C66033}"/>
              </a:ext>
            </a:extLst>
          </p:cNvPr>
          <p:cNvSpPr txBox="1"/>
          <p:nvPr/>
        </p:nvSpPr>
        <p:spPr>
          <a:xfrm>
            <a:off x="4600883" y="134623"/>
            <a:ext cx="3520630" cy="923330"/>
          </a:xfrm>
          <a:prstGeom prst="rect">
            <a:avLst/>
          </a:prstGeom>
          <a:noFill/>
        </p:spPr>
        <p:txBody>
          <a:bodyPr wrap="square" rtlCol="0">
            <a:spAutoFit/>
          </a:bodyPr>
          <a:lstStyle/>
          <a:p>
            <a:pPr algn="r"/>
            <a:r>
              <a:rPr lang="en-ZA" dirty="0">
                <a:solidFill>
                  <a:schemeClr val="bg1"/>
                </a:solidFill>
                <a:latin typeface="Source Sans Pro Black" panose="020B0803030403020204" pitchFamily="34" charset="0"/>
                <a:ea typeface="Source Sans Pro Black" panose="020B0803030403020204" pitchFamily="34" charset="0"/>
              </a:rPr>
              <a:t>BERT: Pre-training of Deep Bidirectional Transformers for</a:t>
            </a:r>
          </a:p>
          <a:p>
            <a:pPr algn="r"/>
            <a:r>
              <a:rPr lang="en-ZA" dirty="0">
                <a:solidFill>
                  <a:schemeClr val="bg1"/>
                </a:solidFill>
                <a:latin typeface="Source Sans Pro Black" panose="020B0803030403020204" pitchFamily="34" charset="0"/>
                <a:ea typeface="Source Sans Pro Black" panose="020B0803030403020204" pitchFamily="34" charset="0"/>
              </a:rPr>
              <a:t>Language Understanding</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8295179" y="150325"/>
            <a:ext cx="0" cy="80920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4961650" y="2892588"/>
            <a:ext cx="0" cy="51669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10387246" y="2734633"/>
            <a:ext cx="0" cy="67464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7402853" y="3429000"/>
            <a:ext cx="0" cy="6492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3550081" y="1775272"/>
            <a:ext cx="2775832" cy="646331"/>
          </a:xfrm>
          <a:prstGeom prst="rect">
            <a:avLst/>
          </a:prstGeom>
          <a:noFill/>
        </p:spPr>
        <p:txBody>
          <a:bodyPr wrap="square" rtlCol="0">
            <a:spAutoFit/>
          </a:bodyPr>
          <a:lstStyle/>
          <a:p>
            <a:pPr algn="ct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Situations With Adversarial Generations / SWAG</a:t>
            </a:r>
            <a:endParaRPr lang="en-ZA" dirty="0">
              <a:solidFill>
                <a:schemeClr val="bg1"/>
              </a:solidFill>
              <a:latin typeface="Source Sans Pro" panose="020B0503030403020204" pitchFamily="34" charset="0"/>
              <a:ea typeface="Source Sans Pro" panose="020B0503030403020204" pitchFamily="34" charset="0"/>
            </a:endParaRPr>
          </a:p>
        </p:txBody>
      </p:sp>
      <p:sp>
        <p:nvSpPr>
          <p:cNvPr id="95" name="TextBox 94">
            <a:extLst>
              <a:ext uri="{FF2B5EF4-FFF2-40B4-BE49-F238E27FC236}">
                <a16:creationId xmlns:a16="http://schemas.microsoft.com/office/drawing/2014/main" id="{219072B2-93D6-BDD1-15CD-51F3F826405D}"/>
              </a:ext>
            </a:extLst>
          </p:cNvPr>
          <p:cNvSpPr txBox="1"/>
          <p:nvPr/>
        </p:nvSpPr>
        <p:spPr>
          <a:xfrm>
            <a:off x="8905513" y="1853459"/>
            <a:ext cx="2963465" cy="646331"/>
          </a:xfrm>
          <a:prstGeom prst="rect">
            <a:avLst/>
          </a:prstGeom>
          <a:noFill/>
        </p:spPr>
        <p:txBody>
          <a:bodyPr wrap="square" rtlCol="0">
            <a:spAutoFit/>
          </a:bodyPr>
          <a:lstStyle/>
          <a:p>
            <a:pPr algn="ct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The evaluation methods consisted of various tests</a:t>
            </a:r>
            <a:endParaRPr lang="en-ZA" dirty="0">
              <a:solidFill>
                <a:schemeClr val="bg1"/>
              </a:solidFill>
              <a:latin typeface="Source Sans Pro" panose="020B0503030403020204" pitchFamily="34" charset="0"/>
              <a:ea typeface="Source Sans Pro" panose="020B0503030403020204" pitchFamily="34" charset="0"/>
            </a:endParaRPr>
          </a:p>
        </p:txBody>
      </p:sp>
      <p:sp>
        <p:nvSpPr>
          <p:cNvPr id="96" name="TextBox 95">
            <a:extLst>
              <a:ext uri="{FF2B5EF4-FFF2-40B4-BE49-F238E27FC236}">
                <a16:creationId xmlns:a16="http://schemas.microsoft.com/office/drawing/2014/main" id="{499B0AC2-7BFB-F90B-507C-1836007B91D0}"/>
              </a:ext>
            </a:extLst>
          </p:cNvPr>
          <p:cNvSpPr txBox="1"/>
          <p:nvPr/>
        </p:nvSpPr>
        <p:spPr>
          <a:xfrm>
            <a:off x="6073941" y="4146183"/>
            <a:ext cx="3005319" cy="831125"/>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The Stanford Question </a:t>
            </a:r>
            <a:r>
              <a:rPr lang="en-US" dirty="0">
                <a:solidFill>
                  <a:schemeClr val="bg1"/>
                </a:solidFill>
                <a:latin typeface="Source Sans Pro" panose="020B0503030403020204" pitchFamily="34" charset="0"/>
                <a:ea typeface="Source Sans Pro" panose="020B0503030403020204" pitchFamily="34" charset="0"/>
              </a:rPr>
              <a:t>Answering Dataset / SQuAD</a:t>
            </a:r>
            <a:endParaRPr lang="en-US" sz="1800" dirty="0">
              <a:solidFill>
                <a:schemeClr val="bg1"/>
              </a:solidFill>
              <a:latin typeface="Source Sans Pro" panose="020B0503030403020204" pitchFamily="34" charset="0"/>
              <a:ea typeface="Source Sans Pro" panose="020B0503030403020204" pitchFamily="34" charset="0"/>
            </a:endParaRPr>
          </a:p>
        </p:txBody>
      </p:sp>
      <p:cxnSp>
        <p:nvCxnSpPr>
          <p:cNvPr id="6" name="Straight Connector 5">
            <a:extLst>
              <a:ext uri="{FF2B5EF4-FFF2-40B4-BE49-F238E27FC236}">
                <a16:creationId xmlns:a16="http://schemas.microsoft.com/office/drawing/2014/main" id="{A381EA17-908A-CDE4-6093-32EF6A273B36}"/>
              </a:ext>
            </a:extLst>
          </p:cNvPr>
          <p:cNvCxnSpPr>
            <a:cxnSpLocks/>
          </p:cNvCxnSpPr>
          <p:nvPr/>
        </p:nvCxnSpPr>
        <p:spPr>
          <a:xfrm flipH="1">
            <a:off x="712622" y="3429000"/>
            <a:ext cx="1278936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2B887FB6-F03D-39EE-A5CB-046AD3157B39}"/>
              </a:ext>
            </a:extLst>
          </p:cNvPr>
          <p:cNvCxnSpPr>
            <a:cxnSpLocks/>
          </p:cNvCxnSpPr>
          <p:nvPr/>
        </p:nvCxnSpPr>
        <p:spPr>
          <a:xfrm flipV="1">
            <a:off x="3317346" y="3429000"/>
            <a:ext cx="0" cy="51669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18F8340-635E-10C3-6C27-70EA2E9280AE}"/>
              </a:ext>
            </a:extLst>
          </p:cNvPr>
          <p:cNvSpPr txBox="1"/>
          <p:nvPr/>
        </p:nvSpPr>
        <p:spPr>
          <a:xfrm>
            <a:off x="1929430" y="4053978"/>
            <a:ext cx="2775832" cy="923330"/>
          </a:xfrm>
          <a:prstGeom prst="rect">
            <a:avLst/>
          </a:prstGeom>
          <a:noFill/>
        </p:spPr>
        <p:txBody>
          <a:bodyPr wrap="square" rtlCol="0">
            <a:spAutoFit/>
          </a:bodyPr>
          <a:lstStyle/>
          <a:p>
            <a:pPr algn="ct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General Language Understandin</a:t>
            </a:r>
            <a:r>
              <a:rPr lang="en-ZA"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g Evaluation / GLUE benchmark</a:t>
            </a:r>
            <a:endParaRPr lang="en-ZA" dirty="0">
              <a:solidFill>
                <a:schemeClr val="bg1"/>
              </a:solidFill>
              <a:latin typeface="Source Sans Pro" panose="020B0503030403020204" pitchFamily="34" charset="0"/>
              <a:ea typeface="Source Sans Pro" panose="020B0503030403020204" pitchFamily="34" charset="0"/>
            </a:endParaRPr>
          </a:p>
        </p:txBody>
      </p:sp>
      <p:cxnSp>
        <p:nvCxnSpPr>
          <p:cNvPr id="4" name="Straight Connector 3">
            <a:extLst>
              <a:ext uri="{FF2B5EF4-FFF2-40B4-BE49-F238E27FC236}">
                <a16:creationId xmlns:a16="http://schemas.microsoft.com/office/drawing/2014/main" id="{3CF120CA-5899-EB05-053F-B01583022213}"/>
              </a:ext>
            </a:extLst>
          </p:cNvPr>
          <p:cNvCxnSpPr>
            <a:cxnSpLocks/>
          </p:cNvCxnSpPr>
          <p:nvPr/>
        </p:nvCxnSpPr>
        <p:spPr>
          <a:xfrm>
            <a:off x="712622" y="3429000"/>
            <a:ext cx="0" cy="455877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78151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23803" y="2630"/>
            <a:ext cx="13201541"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sp>
        <p:nvSpPr>
          <p:cNvPr id="8" name="Oval 7">
            <a:extLst>
              <a:ext uri="{FF2B5EF4-FFF2-40B4-BE49-F238E27FC236}">
                <a16:creationId xmlns:a16="http://schemas.microsoft.com/office/drawing/2014/main" id="{BADB8234-7655-4312-99D5-ACC91B4B894B}"/>
              </a:ext>
            </a:extLst>
          </p:cNvPr>
          <p:cNvSpPr/>
          <p:nvPr/>
        </p:nvSpPr>
        <p:spPr>
          <a:xfrm rot="16200000">
            <a:off x="601491" y="514657"/>
            <a:ext cx="190500" cy="190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Circle: Hollow 8">
            <a:extLst>
              <a:ext uri="{FF2B5EF4-FFF2-40B4-BE49-F238E27FC236}">
                <a16:creationId xmlns:a16="http://schemas.microsoft.com/office/drawing/2014/main" id="{868629C6-9D56-44C4-A90C-D16F2E7AA94B}"/>
              </a:ext>
            </a:extLst>
          </p:cNvPr>
          <p:cNvSpPr/>
          <p:nvPr/>
        </p:nvSpPr>
        <p:spPr>
          <a:xfrm rot="16200000">
            <a:off x="482428" y="395594"/>
            <a:ext cx="428626" cy="428626"/>
          </a:xfrm>
          <a:prstGeom prst="donut">
            <a:avLst>
              <a:gd name="adj" fmla="val 52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rot="16200000" flipV="1">
            <a:off x="1453956" y="93212"/>
            <a:ext cx="0" cy="10333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CD38CCC6-F21F-756E-2058-A3074C862FD3}"/>
              </a:ext>
            </a:extLst>
          </p:cNvPr>
          <p:cNvGrpSpPr/>
          <p:nvPr/>
        </p:nvGrpSpPr>
        <p:grpSpPr>
          <a:xfrm>
            <a:off x="257193" y="143568"/>
            <a:ext cx="1831746" cy="919162"/>
            <a:chOff x="130495" y="150326"/>
            <a:chExt cx="1831746" cy="919162"/>
          </a:xfrm>
        </p:grpSpPr>
        <p:sp>
          <p:nvSpPr>
            <p:cNvPr id="11" name="Arc 10">
              <a:extLst>
                <a:ext uri="{FF2B5EF4-FFF2-40B4-BE49-F238E27FC236}">
                  <a16:creationId xmlns:a16="http://schemas.microsoft.com/office/drawing/2014/main" id="{AF54DAFC-72BF-4C18-B451-30110FC8EBCC}"/>
                </a:ext>
              </a:extLst>
            </p:cNvPr>
            <p:cNvSpPr/>
            <p:nvPr/>
          </p:nvSpPr>
          <p:spPr>
            <a:xfrm rot="16200000">
              <a:off x="130495" y="15032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Circle: Hollow 9">
              <a:extLst>
                <a:ext uri="{FF2B5EF4-FFF2-40B4-BE49-F238E27FC236}">
                  <a16:creationId xmlns:a16="http://schemas.microsoft.com/office/drawing/2014/main" id="{1E0E5245-3E9D-45CB-A2A2-78E37536928E}"/>
                </a:ext>
              </a:extLst>
            </p:cNvPr>
            <p:cNvSpPr/>
            <p:nvPr/>
          </p:nvSpPr>
          <p:spPr>
            <a:xfrm rot="16200000">
              <a:off x="242891" y="26272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36B49B4F-63E8-4430-9059-553CBCA3AB43}"/>
                </a:ext>
              </a:extLst>
            </p:cNvPr>
            <p:cNvSpPr/>
            <p:nvPr/>
          </p:nvSpPr>
          <p:spPr>
            <a:xfrm rot="16200000">
              <a:off x="1838001" y="554543"/>
              <a:ext cx="124240" cy="1242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E959B938-7387-4E6C-B81C-CA1B61488588}"/>
              </a:ext>
            </a:extLst>
          </p:cNvPr>
          <p:cNvSpPr txBox="1"/>
          <p:nvPr/>
        </p:nvSpPr>
        <p:spPr>
          <a:xfrm>
            <a:off x="2207924" y="286739"/>
            <a:ext cx="1515386" cy="646331"/>
          </a:xfrm>
          <a:prstGeom prst="rect">
            <a:avLst/>
          </a:prstGeom>
          <a:noFill/>
        </p:spPr>
        <p:txBody>
          <a:bodyPr wrap="square" rtlCol="0">
            <a:spAutoFit/>
          </a:bodyPr>
          <a:lstStyle/>
          <a:p>
            <a:pPr algn="ctr"/>
            <a:r>
              <a:rPr lang="en-US" sz="3600" dirty="0">
                <a:solidFill>
                  <a:srgbClr val="FF0000"/>
                </a:solidFill>
                <a:latin typeface="Source Sans Pro Black" panose="020B0803030403020204" pitchFamily="34" charset="0"/>
                <a:ea typeface="Source Sans Pro Black" panose="020B0803030403020204" pitchFamily="34" charset="0"/>
              </a:rPr>
              <a:t>2017</a:t>
            </a:r>
          </a:p>
        </p:txBody>
      </p:sp>
      <p:sp>
        <p:nvSpPr>
          <p:cNvPr id="17" name="TextBox 16">
            <a:extLst>
              <a:ext uri="{FF2B5EF4-FFF2-40B4-BE49-F238E27FC236}">
                <a16:creationId xmlns:a16="http://schemas.microsoft.com/office/drawing/2014/main" id="{E623F98E-5FFF-4701-A99F-87B202C66033}"/>
              </a:ext>
            </a:extLst>
          </p:cNvPr>
          <p:cNvSpPr txBox="1"/>
          <p:nvPr/>
        </p:nvSpPr>
        <p:spPr>
          <a:xfrm>
            <a:off x="3861393" y="249206"/>
            <a:ext cx="3520630" cy="646331"/>
          </a:xfrm>
          <a:prstGeom prst="rect">
            <a:avLst/>
          </a:prstGeom>
          <a:noFill/>
        </p:spPr>
        <p:txBody>
          <a:bodyPr wrap="square" rtlCol="0">
            <a:spAutoFit/>
          </a:bodyPr>
          <a:lstStyle/>
          <a:p>
            <a:r>
              <a:rPr lang="en-US" dirty="0">
                <a:solidFill>
                  <a:schemeClr val="bg1"/>
                </a:solidFill>
                <a:latin typeface="Source Sans Pro Black" panose="020B0803030403020204" pitchFamily="34" charset="0"/>
                <a:ea typeface="Source Sans Pro Black" panose="020B0803030403020204" pitchFamily="34" charset="0"/>
              </a:rPr>
              <a:t>BART : Bidirectional and Auto-Regressive Transformers</a:t>
            </a: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3680287" y="150325"/>
            <a:ext cx="0" cy="10094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EB82F92-B7FA-C0C1-B834-7A32AA7F7A7E}"/>
              </a:ext>
            </a:extLst>
          </p:cNvPr>
          <p:cNvCxnSpPr>
            <a:cxnSpLocks/>
            <a:stCxn id="73" idx="3"/>
          </p:cNvCxnSpPr>
          <p:nvPr/>
        </p:nvCxnSpPr>
        <p:spPr>
          <a:xfrm flipH="1">
            <a:off x="712622" y="3431630"/>
            <a:ext cx="12512722"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2256264" y="2912306"/>
            <a:ext cx="0" cy="5166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7EEB35-581E-40F0-57C1-79919D50AE37}"/>
              </a:ext>
            </a:extLst>
          </p:cNvPr>
          <p:cNvCxnSpPr>
            <a:cxnSpLocks/>
          </p:cNvCxnSpPr>
          <p:nvPr/>
        </p:nvCxnSpPr>
        <p:spPr>
          <a:xfrm flipV="1">
            <a:off x="10125326" y="3429000"/>
            <a:ext cx="0" cy="10333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3861077" y="3429000"/>
            <a:ext cx="0" cy="6746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7854235" y="2779761"/>
            <a:ext cx="0" cy="6492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494826" y="1889879"/>
            <a:ext cx="3973181" cy="831125"/>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BART uses a base transformer architecture</a:t>
            </a:r>
          </a:p>
        </p:txBody>
      </p:sp>
      <p:sp>
        <p:nvSpPr>
          <p:cNvPr id="95" name="TextBox 94">
            <a:extLst>
              <a:ext uri="{FF2B5EF4-FFF2-40B4-BE49-F238E27FC236}">
                <a16:creationId xmlns:a16="http://schemas.microsoft.com/office/drawing/2014/main" id="{219072B2-93D6-BDD1-15CD-51F3F826405D}"/>
              </a:ext>
            </a:extLst>
          </p:cNvPr>
          <p:cNvSpPr txBox="1"/>
          <p:nvPr/>
        </p:nvSpPr>
        <p:spPr>
          <a:xfrm>
            <a:off x="2207924" y="4275245"/>
            <a:ext cx="3586966" cy="831125"/>
          </a:xfrm>
          <a:prstGeom prst="rect">
            <a:avLst/>
          </a:prstGeom>
          <a:noFill/>
        </p:spPr>
        <p:txBody>
          <a:bodyPr wrap="square" rtlCol="0">
            <a:spAutoFit/>
          </a:bodyPr>
          <a:lstStyle/>
          <a:p>
            <a:pPr lvl="0" algn="ctr">
              <a:lnSpc>
                <a:spcPct val="140000"/>
              </a:lnSpc>
            </a:pPr>
            <a:r>
              <a:rPr lang="en-US" dirty="0">
                <a:solidFill>
                  <a:schemeClr val="bg1"/>
                </a:solidFill>
                <a:latin typeface="Source Sans Pro" panose="020B0503030403020204" pitchFamily="34" charset="0"/>
                <a:ea typeface="Source Sans Pro" panose="020B0503030403020204" pitchFamily="34" charset="0"/>
              </a:rPr>
              <a:t>S</a:t>
            </a:r>
            <a:r>
              <a:rPr lang="en-US" sz="1800" dirty="0">
                <a:solidFill>
                  <a:schemeClr val="bg1"/>
                </a:solidFill>
                <a:latin typeface="Source Sans Pro" panose="020B0503030403020204" pitchFamily="34" charset="0"/>
                <a:ea typeface="Source Sans Pro" panose="020B0503030403020204" pitchFamily="34" charset="0"/>
              </a:rPr>
              <a:t>imilar to BERT in that it incorporates bidirectional learning</a:t>
            </a:r>
          </a:p>
        </p:txBody>
      </p:sp>
      <p:sp>
        <p:nvSpPr>
          <p:cNvPr id="2" name="TextBox 1">
            <a:extLst>
              <a:ext uri="{FF2B5EF4-FFF2-40B4-BE49-F238E27FC236}">
                <a16:creationId xmlns:a16="http://schemas.microsoft.com/office/drawing/2014/main" id="{6948FCC0-8003-1B8D-1866-07758A72E679}"/>
              </a:ext>
            </a:extLst>
          </p:cNvPr>
          <p:cNvSpPr txBox="1"/>
          <p:nvPr/>
        </p:nvSpPr>
        <p:spPr>
          <a:xfrm>
            <a:off x="5930512" y="1452668"/>
            <a:ext cx="3586966" cy="1218923"/>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But uses cross attention to enhance decoder based on encoder output</a:t>
            </a:r>
          </a:p>
        </p:txBody>
      </p:sp>
      <p:cxnSp>
        <p:nvCxnSpPr>
          <p:cNvPr id="3" name="Straight Connector 2">
            <a:extLst>
              <a:ext uri="{FF2B5EF4-FFF2-40B4-BE49-F238E27FC236}">
                <a16:creationId xmlns:a16="http://schemas.microsoft.com/office/drawing/2014/main" id="{30E6B9EB-EA7A-CE95-309A-422C96C466DA}"/>
              </a:ext>
            </a:extLst>
          </p:cNvPr>
          <p:cNvCxnSpPr>
            <a:cxnSpLocks/>
          </p:cNvCxnSpPr>
          <p:nvPr/>
        </p:nvCxnSpPr>
        <p:spPr>
          <a:xfrm>
            <a:off x="712622" y="-1119661"/>
            <a:ext cx="0" cy="455877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AE465C7-0A5C-A864-84E9-F6D47C55C39C}"/>
              </a:ext>
            </a:extLst>
          </p:cNvPr>
          <p:cNvSpPr txBox="1"/>
          <p:nvPr/>
        </p:nvSpPr>
        <p:spPr>
          <a:xfrm>
            <a:off x="8331843" y="4509428"/>
            <a:ext cx="3586966" cy="831125"/>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Also omits the last feed forward neural network</a:t>
            </a:r>
          </a:p>
        </p:txBody>
      </p:sp>
    </p:spTree>
    <p:extLst>
      <p:ext uri="{BB962C8B-B14F-4D97-AF65-F5344CB8AC3E}">
        <p14:creationId xmlns:p14="http://schemas.microsoft.com/office/powerpoint/2010/main" val="9637962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1" y="2630"/>
            <a:ext cx="13225344"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cxnSp>
        <p:nvCxnSpPr>
          <p:cNvPr id="84" name="Straight Connector 83">
            <a:extLst>
              <a:ext uri="{FF2B5EF4-FFF2-40B4-BE49-F238E27FC236}">
                <a16:creationId xmlns:a16="http://schemas.microsoft.com/office/drawing/2014/main" id="{CEB82F92-B7FA-C0C1-B834-7A32AA7F7A7E}"/>
              </a:ext>
            </a:extLst>
          </p:cNvPr>
          <p:cNvCxnSpPr>
            <a:cxnSpLocks/>
            <a:stCxn id="73" idx="3"/>
            <a:endCxn id="73" idx="1"/>
          </p:cNvCxnSpPr>
          <p:nvPr/>
        </p:nvCxnSpPr>
        <p:spPr>
          <a:xfrm flipH="1">
            <a:off x="1" y="3431630"/>
            <a:ext cx="1322534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2256264" y="2912306"/>
            <a:ext cx="0" cy="5166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7EEB35-581E-40F0-57C1-79919D50AE37}"/>
              </a:ext>
            </a:extLst>
          </p:cNvPr>
          <p:cNvCxnSpPr>
            <a:cxnSpLocks/>
          </p:cNvCxnSpPr>
          <p:nvPr/>
        </p:nvCxnSpPr>
        <p:spPr>
          <a:xfrm flipV="1">
            <a:off x="10125326" y="3429000"/>
            <a:ext cx="0" cy="10333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3861077" y="3429000"/>
            <a:ext cx="0" cy="6746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7854235" y="2779761"/>
            <a:ext cx="0" cy="6492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19072B2-93D6-BDD1-15CD-51F3F826405D}"/>
              </a:ext>
            </a:extLst>
          </p:cNvPr>
          <p:cNvSpPr txBox="1"/>
          <p:nvPr/>
        </p:nvSpPr>
        <p:spPr>
          <a:xfrm>
            <a:off x="2207924" y="4275245"/>
            <a:ext cx="3586966" cy="831125"/>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The text is first transformed using various methods</a:t>
            </a:r>
          </a:p>
        </p:txBody>
      </p:sp>
      <p:sp>
        <p:nvSpPr>
          <p:cNvPr id="96" name="TextBox 95">
            <a:extLst>
              <a:ext uri="{FF2B5EF4-FFF2-40B4-BE49-F238E27FC236}">
                <a16:creationId xmlns:a16="http://schemas.microsoft.com/office/drawing/2014/main" id="{499B0AC2-7BFB-F90B-507C-1836007B91D0}"/>
              </a:ext>
            </a:extLst>
          </p:cNvPr>
          <p:cNvSpPr txBox="1"/>
          <p:nvPr/>
        </p:nvSpPr>
        <p:spPr>
          <a:xfrm>
            <a:off x="-95722" y="1834221"/>
            <a:ext cx="5007470" cy="831125"/>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Pre-training of the BART model was done using text from Wikipedia and select books</a:t>
            </a:r>
          </a:p>
        </p:txBody>
      </p:sp>
      <p:pic>
        <p:nvPicPr>
          <p:cNvPr id="4" name="Picture 3" descr="A screenshot of a computer&#10;&#10;Description automatically generated">
            <a:extLst>
              <a:ext uri="{FF2B5EF4-FFF2-40B4-BE49-F238E27FC236}">
                <a16:creationId xmlns:a16="http://schemas.microsoft.com/office/drawing/2014/main" id="{51ED07DD-7E67-582B-709D-699F0D14FF80}"/>
              </a:ext>
            </a:extLst>
          </p:cNvPr>
          <p:cNvPicPr>
            <a:picLocks noChangeAspect="1"/>
          </p:cNvPicPr>
          <p:nvPr/>
        </p:nvPicPr>
        <p:blipFill rotWithShape="1">
          <a:blip r:embed="rId2">
            <a:alphaModFix/>
          </a:blip>
          <a:srcRect l="16850" t="64042" r="55616" b="20130"/>
          <a:stretch/>
        </p:blipFill>
        <p:spPr bwMode="auto">
          <a:xfrm>
            <a:off x="5508032" y="1087710"/>
            <a:ext cx="4617294" cy="1493023"/>
          </a:xfrm>
          <a:prstGeom prst="rect">
            <a:avLst/>
          </a:prstGeom>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FE88E035-2E2E-2ACC-05D5-BF7CBD91BF81}"/>
              </a:ext>
            </a:extLst>
          </p:cNvPr>
          <p:cNvSpPr txBox="1"/>
          <p:nvPr/>
        </p:nvSpPr>
        <p:spPr>
          <a:xfrm>
            <a:off x="8331843" y="4555916"/>
            <a:ext cx="3586966" cy="831125"/>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Each attempts to “teach” the model differently</a:t>
            </a:r>
          </a:p>
        </p:txBody>
      </p:sp>
    </p:spTree>
    <p:extLst>
      <p:ext uri="{BB962C8B-B14F-4D97-AF65-F5344CB8AC3E}">
        <p14:creationId xmlns:p14="http://schemas.microsoft.com/office/powerpoint/2010/main" val="3904782144"/>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1" y="2630"/>
            <a:ext cx="12191999"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cxnSp>
        <p:nvCxnSpPr>
          <p:cNvPr id="84" name="Straight Connector 83">
            <a:extLst>
              <a:ext uri="{FF2B5EF4-FFF2-40B4-BE49-F238E27FC236}">
                <a16:creationId xmlns:a16="http://schemas.microsoft.com/office/drawing/2014/main" id="{CEB82F92-B7FA-C0C1-B834-7A32AA7F7A7E}"/>
              </a:ext>
            </a:extLst>
          </p:cNvPr>
          <p:cNvCxnSpPr>
            <a:cxnSpLocks/>
            <a:endCxn id="73" idx="1"/>
          </p:cNvCxnSpPr>
          <p:nvPr/>
        </p:nvCxnSpPr>
        <p:spPr>
          <a:xfrm flipH="1">
            <a:off x="1" y="3431630"/>
            <a:ext cx="1132369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2256264" y="2912306"/>
            <a:ext cx="0" cy="5166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3861077" y="3429000"/>
            <a:ext cx="0" cy="6746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7854235" y="2779761"/>
            <a:ext cx="0" cy="6492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269673" y="1536038"/>
            <a:ext cx="3973181" cy="1218923"/>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BART has been evaluated on several tasks, including SQuAD and some GLUE benchmarks</a:t>
            </a:r>
          </a:p>
        </p:txBody>
      </p:sp>
      <p:sp>
        <p:nvSpPr>
          <p:cNvPr id="95" name="TextBox 94">
            <a:extLst>
              <a:ext uri="{FF2B5EF4-FFF2-40B4-BE49-F238E27FC236}">
                <a16:creationId xmlns:a16="http://schemas.microsoft.com/office/drawing/2014/main" id="{219072B2-93D6-BDD1-15CD-51F3F826405D}"/>
              </a:ext>
            </a:extLst>
          </p:cNvPr>
          <p:cNvSpPr txBox="1"/>
          <p:nvPr/>
        </p:nvSpPr>
        <p:spPr>
          <a:xfrm>
            <a:off x="2207924" y="4275245"/>
            <a:ext cx="3586966" cy="831125"/>
          </a:xfrm>
          <a:prstGeom prst="rect">
            <a:avLst/>
          </a:prstGeom>
          <a:noFill/>
        </p:spPr>
        <p:txBody>
          <a:bodyPr wrap="square" rtlCol="0">
            <a:spAutoFit/>
          </a:bodyPr>
          <a:lstStyle/>
          <a:p>
            <a:pPr lvl="0" algn="ctr">
              <a:lnSpc>
                <a:spcPct val="140000"/>
              </a:lnSpc>
            </a:pPr>
            <a:r>
              <a:rPr lang="en-US" dirty="0">
                <a:solidFill>
                  <a:schemeClr val="bg1"/>
                </a:solidFill>
                <a:latin typeface="Source Sans Pro" panose="020B0503030403020204" pitchFamily="34" charset="0"/>
                <a:ea typeface="Source Sans Pro" panose="020B0503030403020204" pitchFamily="34" charset="0"/>
              </a:rPr>
              <a:t>Outperforms other models on generative tasks</a:t>
            </a:r>
            <a:endParaRPr lang="en-US" sz="1800" dirty="0">
              <a:solidFill>
                <a:schemeClr val="bg1"/>
              </a:solidFill>
              <a:latin typeface="Source Sans Pro" panose="020B0503030403020204" pitchFamily="34" charset="0"/>
              <a:ea typeface="Source Sans Pro" panose="020B0503030403020204" pitchFamily="34" charset="0"/>
            </a:endParaRPr>
          </a:p>
        </p:txBody>
      </p:sp>
      <p:sp>
        <p:nvSpPr>
          <p:cNvPr id="96" name="TextBox 95">
            <a:extLst>
              <a:ext uri="{FF2B5EF4-FFF2-40B4-BE49-F238E27FC236}">
                <a16:creationId xmlns:a16="http://schemas.microsoft.com/office/drawing/2014/main" id="{499B0AC2-7BFB-F90B-507C-1836007B91D0}"/>
              </a:ext>
            </a:extLst>
          </p:cNvPr>
          <p:cNvSpPr txBox="1"/>
          <p:nvPr/>
        </p:nvSpPr>
        <p:spPr>
          <a:xfrm>
            <a:off x="5350500" y="1771582"/>
            <a:ext cx="5007470" cy="831125"/>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However, it is prone to overfitting on translation tasks</a:t>
            </a:r>
          </a:p>
        </p:txBody>
      </p:sp>
      <p:cxnSp>
        <p:nvCxnSpPr>
          <p:cNvPr id="3" name="Straight Connector 2">
            <a:extLst>
              <a:ext uri="{FF2B5EF4-FFF2-40B4-BE49-F238E27FC236}">
                <a16:creationId xmlns:a16="http://schemas.microsoft.com/office/drawing/2014/main" id="{7F208E23-0B24-E7AE-6414-EA1FD383D35F}"/>
              </a:ext>
            </a:extLst>
          </p:cNvPr>
          <p:cNvCxnSpPr>
            <a:cxnSpLocks/>
          </p:cNvCxnSpPr>
          <p:nvPr/>
        </p:nvCxnSpPr>
        <p:spPr>
          <a:xfrm flipV="1">
            <a:off x="8890277" y="3429000"/>
            <a:ext cx="0" cy="6746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A040FFA-8C68-C9C5-B166-5DCBACBC5E0E}"/>
              </a:ext>
            </a:extLst>
          </p:cNvPr>
          <p:cNvSpPr txBox="1"/>
          <p:nvPr/>
        </p:nvSpPr>
        <p:spPr>
          <a:xfrm>
            <a:off x="7237124" y="4246120"/>
            <a:ext cx="3586966" cy="831125"/>
          </a:xfrm>
          <a:prstGeom prst="rect">
            <a:avLst/>
          </a:prstGeom>
          <a:noFill/>
        </p:spPr>
        <p:txBody>
          <a:bodyPr wrap="square" rtlCol="0">
            <a:spAutoFit/>
          </a:bodyPr>
          <a:lstStyle/>
          <a:p>
            <a:pPr lvl="0" algn="ctr">
              <a:lnSpc>
                <a:spcPct val="140000"/>
              </a:lnSpc>
            </a:pPr>
            <a:r>
              <a:rPr lang="en-US" dirty="0">
                <a:solidFill>
                  <a:schemeClr val="bg1"/>
                </a:solidFill>
                <a:latin typeface="Source Sans Pro" panose="020B0503030403020204" pitchFamily="34" charset="0"/>
                <a:ea typeface="Source Sans Pro" panose="020B0503030403020204" pitchFamily="34" charset="0"/>
              </a:rPr>
              <a:t>Also surpasses other models on Abstractive Question answering</a:t>
            </a:r>
            <a:endParaRPr lang="en-US" sz="1800" dirty="0">
              <a:solidFill>
                <a:schemeClr val="bg1"/>
              </a:solidFill>
              <a:latin typeface="Source Sans Pro" panose="020B0503030403020204" pitchFamily="34" charset="0"/>
              <a:ea typeface="Source Sans Pro" panose="020B0503030403020204" pitchFamily="34" charset="0"/>
            </a:endParaRPr>
          </a:p>
        </p:txBody>
      </p:sp>
      <p:cxnSp>
        <p:nvCxnSpPr>
          <p:cNvPr id="7" name="Straight Connector 6">
            <a:extLst>
              <a:ext uri="{FF2B5EF4-FFF2-40B4-BE49-F238E27FC236}">
                <a16:creationId xmlns:a16="http://schemas.microsoft.com/office/drawing/2014/main" id="{EC7A3BB1-1FDA-2C41-DFBD-B6E8961A4798}"/>
              </a:ext>
            </a:extLst>
          </p:cNvPr>
          <p:cNvCxnSpPr>
            <a:cxnSpLocks/>
          </p:cNvCxnSpPr>
          <p:nvPr/>
        </p:nvCxnSpPr>
        <p:spPr>
          <a:xfrm flipV="1">
            <a:off x="11323700" y="3429000"/>
            <a:ext cx="0" cy="43462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14075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1031132" y="2630"/>
            <a:ext cx="13211446"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cxnSp>
        <p:nvCxnSpPr>
          <p:cNvPr id="19" name="Straight Connector 18">
            <a:extLst>
              <a:ext uri="{FF2B5EF4-FFF2-40B4-BE49-F238E27FC236}">
                <a16:creationId xmlns:a16="http://schemas.microsoft.com/office/drawing/2014/main" id="{7141C71E-E08E-4C35-AF33-12A46FFB4E28}"/>
              </a:ext>
            </a:extLst>
          </p:cNvPr>
          <p:cNvCxnSpPr>
            <a:cxnSpLocks/>
          </p:cNvCxnSpPr>
          <p:nvPr/>
        </p:nvCxnSpPr>
        <p:spPr>
          <a:xfrm flipV="1">
            <a:off x="11323700" y="-910292"/>
            <a:ext cx="0" cy="4346267"/>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E2BF985-0FEB-C93A-4747-CF05B1082D5D}"/>
              </a:ext>
            </a:extLst>
          </p:cNvPr>
          <p:cNvGrpSpPr/>
          <p:nvPr/>
        </p:nvGrpSpPr>
        <p:grpSpPr>
          <a:xfrm flipH="1">
            <a:off x="9844019" y="40366"/>
            <a:ext cx="1939262" cy="919162"/>
            <a:chOff x="130495" y="150326"/>
            <a:chExt cx="1939262" cy="919162"/>
          </a:xfrm>
        </p:grpSpPr>
        <p:sp>
          <p:nvSpPr>
            <p:cNvPr id="11" name="Arc 10">
              <a:extLst>
                <a:ext uri="{FF2B5EF4-FFF2-40B4-BE49-F238E27FC236}">
                  <a16:creationId xmlns:a16="http://schemas.microsoft.com/office/drawing/2014/main" id="{AF54DAFC-72BF-4C18-B451-30110FC8EBCC}"/>
                </a:ext>
              </a:extLst>
            </p:cNvPr>
            <p:cNvSpPr/>
            <p:nvPr/>
          </p:nvSpPr>
          <p:spPr>
            <a:xfrm rot="16200000">
              <a:off x="130495" y="15032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BADB8234-7655-4312-99D5-ACC91B4B894B}"/>
                </a:ext>
              </a:extLst>
            </p:cNvPr>
            <p:cNvSpPr/>
            <p:nvPr/>
          </p:nvSpPr>
          <p:spPr>
            <a:xfrm rot="16200000">
              <a:off x="494826" y="514657"/>
              <a:ext cx="190500" cy="1905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9" name="Circle: Hollow 8">
              <a:extLst>
                <a:ext uri="{FF2B5EF4-FFF2-40B4-BE49-F238E27FC236}">
                  <a16:creationId xmlns:a16="http://schemas.microsoft.com/office/drawing/2014/main" id="{868629C6-9D56-44C4-A90C-D16F2E7AA94B}"/>
                </a:ext>
              </a:extLst>
            </p:cNvPr>
            <p:cNvSpPr/>
            <p:nvPr/>
          </p:nvSpPr>
          <p:spPr>
            <a:xfrm rot="16200000">
              <a:off x="375763" y="395594"/>
              <a:ext cx="428626" cy="428626"/>
            </a:xfrm>
            <a:prstGeom prst="donut">
              <a:avLst>
                <a:gd name="adj" fmla="val 528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1E0E5245-3E9D-45CB-A2A2-78E37536928E}"/>
                </a:ext>
              </a:extLst>
            </p:cNvPr>
            <p:cNvSpPr/>
            <p:nvPr/>
          </p:nvSpPr>
          <p:spPr>
            <a:xfrm rot="16200000">
              <a:off x="242891" y="26272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rot="16200000" flipV="1">
              <a:off x="1453956" y="93212"/>
              <a:ext cx="0" cy="103338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rot="16200000">
              <a:off x="1945517" y="547787"/>
              <a:ext cx="124240" cy="1242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E959B938-7387-4E6C-B81C-CA1B61488588}"/>
              </a:ext>
            </a:extLst>
          </p:cNvPr>
          <p:cNvSpPr txBox="1"/>
          <p:nvPr/>
        </p:nvSpPr>
        <p:spPr>
          <a:xfrm>
            <a:off x="8393947" y="176779"/>
            <a:ext cx="1515386" cy="646331"/>
          </a:xfrm>
          <a:prstGeom prst="rect">
            <a:avLst/>
          </a:prstGeom>
          <a:noFill/>
        </p:spPr>
        <p:txBody>
          <a:bodyPr wrap="square" rtlCol="0">
            <a:spAutoFit/>
          </a:bodyPr>
          <a:lstStyle/>
          <a:p>
            <a:pPr algn="ctr"/>
            <a:r>
              <a:rPr lang="en-US" sz="3600" dirty="0">
                <a:solidFill>
                  <a:srgbClr val="00B0F0"/>
                </a:solidFill>
                <a:latin typeface="Source Sans Pro Black" panose="020B0803030403020204" pitchFamily="34" charset="0"/>
                <a:ea typeface="Source Sans Pro Black" panose="020B0803030403020204" pitchFamily="34" charset="0"/>
              </a:rPr>
              <a:t>2020</a:t>
            </a:r>
          </a:p>
        </p:txBody>
      </p:sp>
      <p:sp>
        <p:nvSpPr>
          <p:cNvPr id="17" name="TextBox 16">
            <a:extLst>
              <a:ext uri="{FF2B5EF4-FFF2-40B4-BE49-F238E27FC236}">
                <a16:creationId xmlns:a16="http://schemas.microsoft.com/office/drawing/2014/main" id="{E623F98E-5FFF-4701-A99F-87B202C66033}"/>
              </a:ext>
            </a:extLst>
          </p:cNvPr>
          <p:cNvSpPr txBox="1"/>
          <p:nvPr/>
        </p:nvSpPr>
        <p:spPr>
          <a:xfrm>
            <a:off x="4600883" y="134623"/>
            <a:ext cx="3520630" cy="923330"/>
          </a:xfrm>
          <a:prstGeom prst="rect">
            <a:avLst/>
          </a:prstGeom>
          <a:noFill/>
        </p:spPr>
        <p:txBody>
          <a:bodyPr wrap="square" rtlCol="0">
            <a:spAutoFit/>
          </a:bodyPr>
          <a:lstStyle/>
          <a:p>
            <a:pPr algn="r"/>
            <a:r>
              <a:rPr lang="en-ZA" dirty="0">
                <a:solidFill>
                  <a:schemeClr val="bg1"/>
                </a:solidFill>
                <a:latin typeface="Source Sans Pro Black" panose="020B0803030403020204" pitchFamily="34" charset="0"/>
                <a:ea typeface="Source Sans Pro Black" panose="020B0803030403020204" pitchFamily="34" charset="0"/>
              </a:rPr>
              <a:t>PEGASUS: Pre-training with Extracted Gap-sentences for</a:t>
            </a:r>
          </a:p>
          <a:p>
            <a:pPr algn="r"/>
            <a:r>
              <a:rPr lang="en-ZA" dirty="0">
                <a:solidFill>
                  <a:schemeClr val="bg1"/>
                </a:solidFill>
                <a:latin typeface="Source Sans Pro Black" panose="020B0803030403020204" pitchFamily="34" charset="0"/>
                <a:ea typeface="Source Sans Pro Black" panose="020B0803030403020204" pitchFamily="34" charset="0"/>
              </a:rPr>
              <a:t>Abstractive Summarization</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8295179" y="150325"/>
            <a:ext cx="0" cy="809203"/>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7EEB35-581E-40F0-57C1-79919D50AE37}"/>
              </a:ext>
            </a:extLst>
          </p:cNvPr>
          <p:cNvCxnSpPr>
            <a:cxnSpLocks/>
          </p:cNvCxnSpPr>
          <p:nvPr/>
        </p:nvCxnSpPr>
        <p:spPr>
          <a:xfrm flipV="1">
            <a:off x="10125326" y="3429000"/>
            <a:ext cx="0" cy="103338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3861077" y="3429000"/>
            <a:ext cx="0" cy="67464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7854235" y="2779761"/>
            <a:ext cx="0" cy="6492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19072B2-93D6-BDD1-15CD-51F3F826405D}"/>
              </a:ext>
            </a:extLst>
          </p:cNvPr>
          <p:cNvSpPr txBox="1"/>
          <p:nvPr/>
        </p:nvSpPr>
        <p:spPr>
          <a:xfrm>
            <a:off x="2394236" y="4139221"/>
            <a:ext cx="2963465" cy="1200329"/>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Masks entire sentences as opposed to a masking a sequence of words within a sentence</a:t>
            </a:r>
          </a:p>
        </p:txBody>
      </p:sp>
      <p:sp>
        <p:nvSpPr>
          <p:cNvPr id="96" name="TextBox 95">
            <a:extLst>
              <a:ext uri="{FF2B5EF4-FFF2-40B4-BE49-F238E27FC236}">
                <a16:creationId xmlns:a16="http://schemas.microsoft.com/office/drawing/2014/main" id="{499B0AC2-7BFB-F90B-507C-1836007B91D0}"/>
              </a:ext>
            </a:extLst>
          </p:cNvPr>
          <p:cNvSpPr txBox="1"/>
          <p:nvPr/>
        </p:nvSpPr>
        <p:spPr>
          <a:xfrm>
            <a:off x="6928687" y="1493021"/>
            <a:ext cx="1851096" cy="1477328"/>
          </a:xfrm>
          <a:prstGeom prst="rect">
            <a:avLst/>
          </a:prstGeom>
          <a:noFill/>
        </p:spPr>
        <p:txBody>
          <a:bodyPr wrap="square" rtlCol="0">
            <a:spAutoFit/>
          </a:bodyPr>
          <a:lstStyle/>
          <a:p>
            <a:pPr algn="ctr"/>
            <a:r>
              <a:rPr lang="en-US" dirty="0">
                <a:solidFill>
                  <a:schemeClr val="bg1"/>
                </a:solidFill>
              </a:rPr>
              <a:t>Its main usage is meant for abstractive text summarization</a:t>
            </a:r>
          </a:p>
          <a:p>
            <a:pPr lvl="0" algn="ctr"/>
            <a:endParaRPr lang="en-US" sz="1800" dirty="0">
              <a:solidFill>
                <a:schemeClr val="bg1"/>
              </a:solidFill>
              <a:latin typeface="Source Sans Pro" panose="020B0503030403020204" pitchFamily="34" charset="0"/>
              <a:ea typeface="Source Sans Pro" panose="020B0503030403020204" pitchFamily="34" charset="0"/>
            </a:endParaRPr>
          </a:p>
        </p:txBody>
      </p:sp>
      <p:sp>
        <p:nvSpPr>
          <p:cNvPr id="97" name="TextBox 96">
            <a:extLst>
              <a:ext uri="{FF2B5EF4-FFF2-40B4-BE49-F238E27FC236}">
                <a16:creationId xmlns:a16="http://schemas.microsoft.com/office/drawing/2014/main" id="{F0566F78-7934-06C4-3D64-47D6FED9CC01}"/>
              </a:ext>
            </a:extLst>
          </p:cNvPr>
          <p:cNvSpPr txBox="1"/>
          <p:nvPr/>
        </p:nvSpPr>
        <p:spPr>
          <a:xfrm>
            <a:off x="8332134" y="4465579"/>
            <a:ext cx="3586383" cy="1994520"/>
          </a:xfrm>
          <a:prstGeom prst="rect">
            <a:avLst/>
          </a:prstGeom>
          <a:noFill/>
        </p:spPr>
        <p:txBody>
          <a:bodyPr wrap="square" rtlCol="0">
            <a:spAutoFit/>
          </a:bodyPr>
          <a:lstStyle/>
          <a:p>
            <a:pPr algn="ctr">
              <a:lnSpc>
                <a:spcPct val="140000"/>
              </a:lnSpc>
            </a:pPr>
            <a:r>
              <a:rPr lang="en-US" dirty="0">
                <a:solidFill>
                  <a:schemeClr val="bg1"/>
                </a:solidFill>
                <a:latin typeface="Source Sans Pro" panose="020B0503030403020204" pitchFamily="34" charset="0"/>
                <a:ea typeface="Source Sans Pro" panose="020B0503030403020204" pitchFamily="34" charset="0"/>
              </a:rPr>
              <a:t>Also built on the base transformer architecture, but it aims to improve on the BART model in the realm of pre-training and masking</a:t>
            </a:r>
          </a:p>
          <a:p>
            <a:pPr lvl="0" algn="ctr">
              <a:lnSpc>
                <a:spcPct val="140000"/>
              </a:lnSpc>
            </a:pPr>
            <a:endParaRPr lang="en-US" sz="1800" dirty="0">
              <a:solidFill>
                <a:schemeClr val="bg1"/>
              </a:solidFill>
              <a:latin typeface="Source Sans Pro" panose="020B0503030403020204" pitchFamily="34" charset="0"/>
              <a:ea typeface="Source Sans Pro" panose="020B0503030403020204" pitchFamily="34" charset="0"/>
            </a:endParaRPr>
          </a:p>
        </p:txBody>
      </p:sp>
      <p:cxnSp>
        <p:nvCxnSpPr>
          <p:cNvPr id="6" name="Straight Connector 5">
            <a:extLst>
              <a:ext uri="{FF2B5EF4-FFF2-40B4-BE49-F238E27FC236}">
                <a16:creationId xmlns:a16="http://schemas.microsoft.com/office/drawing/2014/main" id="{A381EA17-908A-CDE4-6093-32EF6A273B36}"/>
              </a:ext>
            </a:extLst>
          </p:cNvPr>
          <p:cNvCxnSpPr>
            <a:cxnSpLocks/>
            <a:endCxn id="73" idx="1"/>
          </p:cNvCxnSpPr>
          <p:nvPr/>
        </p:nvCxnSpPr>
        <p:spPr>
          <a:xfrm flipH="1">
            <a:off x="-1031132" y="3405418"/>
            <a:ext cx="12363827" cy="2621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8059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23804" y="2630"/>
            <a:ext cx="1215651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solidFill>
                <a:schemeClr val="bg1"/>
              </a:solidFill>
              <a:latin typeface="Source Sans Pro" panose="020B0503030403020204" pitchFamily="34" charset="0"/>
              <a:ea typeface="Source Sans Pro" panose="020B0503030403020204" pitchFamily="34" charset="0"/>
            </a:endParaRPr>
          </a:p>
        </p:txBody>
      </p: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4159545" y="2892588"/>
            <a:ext cx="0" cy="51669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7916762" y="2734633"/>
            <a:ext cx="0" cy="67464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10374949" y="3429000"/>
            <a:ext cx="0" cy="6492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2771629" y="1036140"/>
            <a:ext cx="2775832" cy="1754326"/>
          </a:xfrm>
          <a:prstGeom prst="rect">
            <a:avLst/>
          </a:prstGeom>
          <a:noFill/>
        </p:spPr>
        <p:txBody>
          <a:bodyPr wrap="square" rtlCol="0">
            <a:spAutoFit/>
          </a:bodyPr>
          <a:lstStyle/>
          <a:p>
            <a:pPr algn="ct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GSP </a:t>
            </a:r>
            <a:r>
              <a:rPr lang="en-ZA"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process involves selecting the most important sentence of a document and replacing it with a single “MASK1” token</a:t>
            </a:r>
            <a:endParaRPr lang="en-ZA" dirty="0">
              <a:solidFill>
                <a:schemeClr val="bg1"/>
              </a:solidFill>
              <a:latin typeface="Source Sans Pro" panose="020B0503030403020204" pitchFamily="34" charset="0"/>
              <a:ea typeface="Source Sans Pro" panose="020B0503030403020204" pitchFamily="34" charset="0"/>
            </a:endParaRPr>
          </a:p>
        </p:txBody>
      </p:sp>
      <p:sp>
        <p:nvSpPr>
          <p:cNvPr id="95" name="TextBox 94">
            <a:extLst>
              <a:ext uri="{FF2B5EF4-FFF2-40B4-BE49-F238E27FC236}">
                <a16:creationId xmlns:a16="http://schemas.microsoft.com/office/drawing/2014/main" id="{219072B2-93D6-BDD1-15CD-51F3F826405D}"/>
              </a:ext>
            </a:extLst>
          </p:cNvPr>
          <p:cNvSpPr txBox="1"/>
          <p:nvPr/>
        </p:nvSpPr>
        <p:spPr>
          <a:xfrm>
            <a:off x="6435029" y="1853459"/>
            <a:ext cx="2963465" cy="646331"/>
          </a:xfrm>
          <a:prstGeom prst="rect">
            <a:avLst/>
          </a:prstGeom>
          <a:noFill/>
        </p:spPr>
        <p:txBody>
          <a:bodyPr wrap="square" rtlCol="0">
            <a:spAutoFit/>
          </a:bodyPr>
          <a:lstStyle/>
          <a:p>
            <a:pPr algn="ct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MLM is utilized as with BERT model</a:t>
            </a:r>
            <a:endParaRPr lang="en-ZA" dirty="0">
              <a:solidFill>
                <a:schemeClr val="bg1"/>
              </a:solidFill>
              <a:latin typeface="Source Sans Pro" panose="020B0503030403020204" pitchFamily="34" charset="0"/>
              <a:ea typeface="Source Sans Pro" panose="020B0503030403020204" pitchFamily="34" charset="0"/>
            </a:endParaRPr>
          </a:p>
        </p:txBody>
      </p:sp>
      <p:sp>
        <p:nvSpPr>
          <p:cNvPr id="96" name="TextBox 95">
            <a:extLst>
              <a:ext uri="{FF2B5EF4-FFF2-40B4-BE49-F238E27FC236}">
                <a16:creationId xmlns:a16="http://schemas.microsoft.com/office/drawing/2014/main" id="{499B0AC2-7BFB-F90B-507C-1836007B91D0}"/>
              </a:ext>
            </a:extLst>
          </p:cNvPr>
          <p:cNvSpPr txBox="1"/>
          <p:nvPr/>
        </p:nvSpPr>
        <p:spPr>
          <a:xfrm>
            <a:off x="8892443" y="4255244"/>
            <a:ext cx="3005319" cy="1994520"/>
          </a:xfrm>
          <a:prstGeom prst="rect">
            <a:avLst/>
          </a:prstGeom>
          <a:noFill/>
        </p:spPr>
        <p:txBody>
          <a:bodyPr wrap="square" rtlCol="0">
            <a:spAutoFit/>
          </a:bodyPr>
          <a:lstStyle/>
          <a:p>
            <a:pPr lvl="0" algn="ctr">
              <a:lnSpc>
                <a:spcPct val="140000"/>
              </a:lnSpc>
            </a:pPr>
            <a:r>
              <a:rPr lang="en-US" sz="1800" dirty="0">
                <a:solidFill>
                  <a:schemeClr val="bg1"/>
                </a:solidFill>
                <a:latin typeface="Source Sans Pro" panose="020B0503030403020204" pitchFamily="34" charset="0"/>
                <a:ea typeface="Source Sans Pro" panose="020B0503030403020204" pitchFamily="34" charset="0"/>
              </a:rPr>
              <a:t>Like BERT, pre-training framework involves gigantic text corpuses being applied to two tasks in equal measure.</a:t>
            </a:r>
          </a:p>
        </p:txBody>
      </p:sp>
      <p:cxnSp>
        <p:nvCxnSpPr>
          <p:cNvPr id="3" name="Straight Connector 2">
            <a:extLst>
              <a:ext uri="{FF2B5EF4-FFF2-40B4-BE49-F238E27FC236}">
                <a16:creationId xmlns:a16="http://schemas.microsoft.com/office/drawing/2014/main" id="{2B887FB6-F03D-39EE-A5CB-046AD3157B39}"/>
              </a:ext>
            </a:extLst>
          </p:cNvPr>
          <p:cNvCxnSpPr>
            <a:cxnSpLocks/>
          </p:cNvCxnSpPr>
          <p:nvPr/>
        </p:nvCxnSpPr>
        <p:spPr>
          <a:xfrm flipV="1">
            <a:off x="1867538" y="3473959"/>
            <a:ext cx="0" cy="51669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18F8340-635E-10C3-6C27-70EA2E9280AE}"/>
              </a:ext>
            </a:extLst>
          </p:cNvPr>
          <p:cNvSpPr txBox="1"/>
          <p:nvPr/>
        </p:nvSpPr>
        <p:spPr>
          <a:xfrm>
            <a:off x="502776" y="4038804"/>
            <a:ext cx="2775832" cy="1754326"/>
          </a:xfrm>
          <a:prstGeom prst="rect">
            <a:avLst/>
          </a:prstGeom>
          <a:noFill/>
        </p:spPr>
        <p:txBody>
          <a:bodyPr wrap="square" rtlCol="0">
            <a:spAutoFit/>
          </a:bodyPr>
          <a:lstStyle/>
          <a:p>
            <a:pPr algn="ctr"/>
            <a:r>
              <a:rPr lang="en-ZA"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PEGASUS large model features more than double the amount of training parameters and further trains on several varied datasets</a:t>
            </a:r>
            <a:endParaRPr lang="en-ZA" dirty="0">
              <a:solidFill>
                <a:schemeClr val="bg1"/>
              </a:solidFill>
              <a:latin typeface="Source Sans Pro" panose="020B0503030403020204" pitchFamily="34" charset="0"/>
              <a:ea typeface="Source Sans Pro" panose="020B0503030403020204" pitchFamily="34" charset="0"/>
            </a:endParaRPr>
          </a:p>
        </p:txBody>
      </p:sp>
      <p:pic>
        <p:nvPicPr>
          <p:cNvPr id="13" name="Picture 12">
            <a:extLst>
              <a:ext uri="{FF2B5EF4-FFF2-40B4-BE49-F238E27FC236}">
                <a16:creationId xmlns:a16="http://schemas.microsoft.com/office/drawing/2014/main" id="{A7CD59C8-8352-6669-408A-FC7B076BCB68}"/>
              </a:ext>
            </a:extLst>
          </p:cNvPr>
          <p:cNvPicPr>
            <a:picLocks noChangeAspect="1"/>
          </p:cNvPicPr>
          <p:nvPr/>
        </p:nvPicPr>
        <p:blipFill rotWithShape="1">
          <a:blip r:embed="rId2"/>
          <a:srcRect l="15479" t="34091" r="54110" b="38393"/>
          <a:stretch/>
        </p:blipFill>
        <p:spPr bwMode="auto">
          <a:xfrm>
            <a:off x="4582867" y="3732306"/>
            <a:ext cx="3005317" cy="2635249"/>
          </a:xfrm>
          <a:prstGeom prst="rect">
            <a:avLst/>
          </a:prstGeom>
          <a:ln>
            <a:noFill/>
          </a:ln>
          <a:extLst>
            <a:ext uri="{53640926-AAD7-44D8-BBD7-CCE9431645EC}">
              <a14:shadowObscured xmlns:a14="http://schemas.microsoft.com/office/drawing/2010/main"/>
            </a:ext>
          </a:extLst>
        </p:spPr>
      </p:pic>
      <p:cxnSp>
        <p:nvCxnSpPr>
          <p:cNvPr id="4" name="Straight Connector 3">
            <a:extLst>
              <a:ext uri="{FF2B5EF4-FFF2-40B4-BE49-F238E27FC236}">
                <a16:creationId xmlns:a16="http://schemas.microsoft.com/office/drawing/2014/main" id="{03B9EE69-F607-48DE-9F7B-1E43F01200A1}"/>
              </a:ext>
            </a:extLst>
          </p:cNvPr>
          <p:cNvCxnSpPr>
            <a:cxnSpLocks/>
          </p:cNvCxnSpPr>
          <p:nvPr/>
        </p:nvCxnSpPr>
        <p:spPr>
          <a:xfrm flipH="1">
            <a:off x="-85914" y="3422811"/>
            <a:ext cx="12363827" cy="2621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952204"/>
      </p:ext>
    </p:extLst>
  </p:cSld>
  <p:clrMapOvr>
    <a:masterClrMapping/>
  </p:clrMapOvr>
  <p:transition spd="slow">
    <p:push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23804" y="2630"/>
            <a:ext cx="1215651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solidFill>
                <a:schemeClr val="bg1"/>
              </a:solidFill>
              <a:latin typeface="Source Sans Pro" panose="020B0503030403020204" pitchFamily="34" charset="0"/>
              <a:ea typeface="Source Sans Pro" panose="020B0503030403020204" pitchFamily="34" charset="0"/>
            </a:endParaRPr>
          </a:p>
        </p:txBody>
      </p: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3463591" y="2892588"/>
            <a:ext cx="0" cy="516694"/>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10387246" y="2734633"/>
            <a:ext cx="0" cy="67464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7402853" y="3429000"/>
            <a:ext cx="0" cy="649239"/>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19072B2-93D6-BDD1-15CD-51F3F826405D}"/>
              </a:ext>
            </a:extLst>
          </p:cNvPr>
          <p:cNvSpPr txBox="1"/>
          <p:nvPr/>
        </p:nvSpPr>
        <p:spPr>
          <a:xfrm>
            <a:off x="8905513" y="1853459"/>
            <a:ext cx="2963465" cy="646331"/>
          </a:xfrm>
          <a:prstGeom prst="rect">
            <a:avLst/>
          </a:prstGeom>
          <a:noFill/>
        </p:spPr>
        <p:txBody>
          <a:bodyPr wrap="square" rtlCol="0">
            <a:spAutoFit/>
          </a:bodyPr>
          <a:lstStyle/>
          <a:p>
            <a:pPr algn="ctr"/>
            <a:r>
              <a:rPr lang="en-ZA"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evaluations consisted of using ROUGE metrics.</a:t>
            </a:r>
            <a:endParaRPr lang="en-ZA" dirty="0">
              <a:solidFill>
                <a:schemeClr val="bg1"/>
              </a:solidFill>
              <a:latin typeface="Source Sans Pro" panose="020B0503030403020204" pitchFamily="34" charset="0"/>
              <a:ea typeface="Source Sans Pro" panose="020B0503030403020204" pitchFamily="34" charset="0"/>
            </a:endParaRPr>
          </a:p>
        </p:txBody>
      </p:sp>
      <p:sp>
        <p:nvSpPr>
          <p:cNvPr id="96" name="TextBox 95">
            <a:extLst>
              <a:ext uri="{FF2B5EF4-FFF2-40B4-BE49-F238E27FC236}">
                <a16:creationId xmlns:a16="http://schemas.microsoft.com/office/drawing/2014/main" id="{499B0AC2-7BFB-F90B-507C-1836007B91D0}"/>
              </a:ext>
            </a:extLst>
          </p:cNvPr>
          <p:cNvSpPr txBox="1"/>
          <p:nvPr/>
        </p:nvSpPr>
        <p:spPr>
          <a:xfrm>
            <a:off x="6073941" y="4146183"/>
            <a:ext cx="3005319" cy="968278"/>
          </a:xfrm>
          <a:prstGeom prst="rect">
            <a:avLst/>
          </a:prstGeom>
          <a:noFill/>
        </p:spPr>
        <p:txBody>
          <a:bodyPr wrap="square" rtlCol="0">
            <a:spAutoFit/>
          </a:bodyPr>
          <a:lstStyle/>
          <a:p>
            <a:pPr marL="0" marR="0" algn="ctr">
              <a:lnSpc>
                <a:spcPct val="107000"/>
              </a:lnSpc>
              <a:spcBef>
                <a:spcPts val="0"/>
              </a:spcBef>
              <a:spcAft>
                <a:spcPts val="800"/>
              </a:spcAft>
            </a:pPr>
            <a:r>
              <a:rPr lang="en-ZA"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Collectively, the large models outperformed the previous SOTA</a:t>
            </a:r>
            <a:r>
              <a:rPr lang="en-ZA"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models.</a:t>
            </a:r>
            <a:endParaRPr lang="en-ZA"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A381EA17-908A-CDE4-6093-32EF6A273B36}"/>
              </a:ext>
            </a:extLst>
          </p:cNvPr>
          <p:cNvCxnSpPr>
            <a:cxnSpLocks/>
          </p:cNvCxnSpPr>
          <p:nvPr/>
        </p:nvCxnSpPr>
        <p:spPr>
          <a:xfrm flipH="1">
            <a:off x="590077" y="3429000"/>
            <a:ext cx="11961618"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5FF6AD8-1532-E3D5-CE25-0C8FFDE49956}"/>
              </a:ext>
            </a:extLst>
          </p:cNvPr>
          <p:cNvSpPr txBox="1"/>
          <p:nvPr/>
        </p:nvSpPr>
        <p:spPr>
          <a:xfrm>
            <a:off x="1960931" y="1611029"/>
            <a:ext cx="3005319" cy="1264642"/>
          </a:xfrm>
          <a:prstGeom prst="rect">
            <a:avLst/>
          </a:prstGeom>
          <a:noFill/>
        </p:spPr>
        <p:txBody>
          <a:bodyPr wrap="square" rtlCol="0">
            <a:spAutoFit/>
          </a:bodyPr>
          <a:lstStyle/>
          <a:p>
            <a:pPr marL="0" marR="0" algn="ctr">
              <a:lnSpc>
                <a:spcPct val="107000"/>
              </a:lnSpc>
              <a:spcBef>
                <a:spcPts val="0"/>
              </a:spcBef>
              <a:spcAft>
                <a:spcPts val="800"/>
              </a:spcAft>
            </a:pPr>
            <a:r>
              <a:rPr lang="en-ZA"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“Collectively</a:t>
            </a:r>
            <a:r>
              <a:rPr lang="en-ZA"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 PEGASUS models trained on different datasets each achieved SOTA results in different tasks</a:t>
            </a:r>
            <a:endParaRPr lang="en-ZA"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C40B121-134A-96C7-BCC7-3A14F81D6A4F}"/>
              </a:ext>
            </a:extLst>
          </p:cNvPr>
          <p:cNvCxnSpPr>
            <a:cxnSpLocks/>
          </p:cNvCxnSpPr>
          <p:nvPr/>
        </p:nvCxnSpPr>
        <p:spPr>
          <a:xfrm flipV="1">
            <a:off x="590077" y="3429000"/>
            <a:ext cx="0" cy="3429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57656"/>
      </p:ext>
    </p:extLst>
  </p:cSld>
  <p:clrMapOvr>
    <a:masterClrMapping/>
  </p:clrMapOvr>
  <p:transition spd="slow">
    <p:push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23803" y="2630"/>
            <a:ext cx="13201541"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cxnSp>
        <p:nvCxnSpPr>
          <p:cNvPr id="19" name="Straight Connector 18">
            <a:extLst>
              <a:ext uri="{FF2B5EF4-FFF2-40B4-BE49-F238E27FC236}">
                <a16:creationId xmlns:a16="http://schemas.microsoft.com/office/drawing/2014/main" id="{7141C71E-E08E-4C35-AF33-12A46FFB4E28}"/>
              </a:ext>
            </a:extLst>
          </p:cNvPr>
          <p:cNvCxnSpPr>
            <a:cxnSpLocks/>
          </p:cNvCxnSpPr>
          <p:nvPr/>
        </p:nvCxnSpPr>
        <p:spPr>
          <a:xfrm flipV="1">
            <a:off x="590077" y="0"/>
            <a:ext cx="0" cy="34290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rot="16200000">
            <a:off x="130495" y="15032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Oval 7">
            <a:extLst>
              <a:ext uri="{FF2B5EF4-FFF2-40B4-BE49-F238E27FC236}">
                <a16:creationId xmlns:a16="http://schemas.microsoft.com/office/drawing/2014/main" id="{BADB8234-7655-4312-99D5-ACC91B4B894B}"/>
              </a:ext>
            </a:extLst>
          </p:cNvPr>
          <p:cNvSpPr/>
          <p:nvPr/>
        </p:nvSpPr>
        <p:spPr>
          <a:xfrm rot="16200000">
            <a:off x="494826" y="514657"/>
            <a:ext cx="190500" cy="1905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Circle: Hollow 8">
            <a:extLst>
              <a:ext uri="{FF2B5EF4-FFF2-40B4-BE49-F238E27FC236}">
                <a16:creationId xmlns:a16="http://schemas.microsoft.com/office/drawing/2014/main" id="{868629C6-9D56-44C4-A90C-D16F2E7AA94B}"/>
              </a:ext>
            </a:extLst>
          </p:cNvPr>
          <p:cNvSpPr/>
          <p:nvPr/>
        </p:nvSpPr>
        <p:spPr>
          <a:xfrm rot="16200000">
            <a:off x="375763" y="395594"/>
            <a:ext cx="428626" cy="428626"/>
          </a:xfrm>
          <a:prstGeom prst="donut">
            <a:avLst>
              <a:gd name="adj" fmla="val 528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1E0E5245-3E9D-45CB-A2A2-78E37536928E}"/>
              </a:ext>
            </a:extLst>
          </p:cNvPr>
          <p:cNvSpPr/>
          <p:nvPr/>
        </p:nvSpPr>
        <p:spPr>
          <a:xfrm rot="16200000">
            <a:off x="242891" y="26272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rot="16200000" flipV="1">
            <a:off x="1453956" y="93212"/>
            <a:ext cx="0" cy="10333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rot="16200000">
            <a:off x="1945517" y="547787"/>
            <a:ext cx="124240" cy="1242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59B938-7387-4E6C-B81C-CA1B61488588}"/>
              </a:ext>
            </a:extLst>
          </p:cNvPr>
          <p:cNvSpPr txBox="1"/>
          <p:nvPr/>
        </p:nvSpPr>
        <p:spPr>
          <a:xfrm>
            <a:off x="2207924" y="286739"/>
            <a:ext cx="1515386" cy="646331"/>
          </a:xfrm>
          <a:prstGeom prst="rect">
            <a:avLst/>
          </a:prstGeom>
          <a:noFill/>
        </p:spPr>
        <p:txBody>
          <a:bodyPr wrap="square" rtlCol="0">
            <a:spAutoFit/>
          </a:bodyPr>
          <a:lstStyle/>
          <a:p>
            <a:pPr algn="ctr"/>
            <a:r>
              <a:rPr lang="en-US" sz="3600" dirty="0">
                <a:solidFill>
                  <a:srgbClr val="FF0000"/>
                </a:solidFill>
                <a:latin typeface="Source Sans Pro Black" panose="020B0803030403020204" pitchFamily="34" charset="0"/>
                <a:ea typeface="Source Sans Pro Black" panose="020B0803030403020204" pitchFamily="34" charset="0"/>
              </a:rPr>
              <a:t>2022</a:t>
            </a:r>
          </a:p>
        </p:txBody>
      </p:sp>
      <p:sp>
        <p:nvSpPr>
          <p:cNvPr id="17" name="TextBox 16">
            <a:extLst>
              <a:ext uri="{FF2B5EF4-FFF2-40B4-BE49-F238E27FC236}">
                <a16:creationId xmlns:a16="http://schemas.microsoft.com/office/drawing/2014/main" id="{E623F98E-5FFF-4701-A99F-87B202C66033}"/>
              </a:ext>
            </a:extLst>
          </p:cNvPr>
          <p:cNvSpPr txBox="1"/>
          <p:nvPr/>
        </p:nvSpPr>
        <p:spPr>
          <a:xfrm>
            <a:off x="3861393" y="249206"/>
            <a:ext cx="3520630" cy="707886"/>
          </a:xfrm>
          <a:prstGeom prst="rect">
            <a:avLst/>
          </a:prstGeom>
          <a:noFill/>
        </p:spPr>
        <p:txBody>
          <a:bodyPr wrap="square" rtlCol="0">
            <a:spAutoFit/>
          </a:bodyPr>
          <a:lstStyle/>
          <a:p>
            <a:r>
              <a:rPr lang="en-US" sz="4000" dirty="0">
                <a:solidFill>
                  <a:schemeClr val="bg1"/>
                </a:solidFill>
                <a:latin typeface="Source Sans Pro Black" panose="020B0803030403020204" pitchFamily="34" charset="0"/>
                <a:ea typeface="Source Sans Pro Black" panose="020B0803030403020204" pitchFamily="34" charset="0"/>
              </a:rPr>
              <a:t>BART-fusion</a:t>
            </a: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3680287" y="150325"/>
            <a:ext cx="0" cy="10094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EB82F92-B7FA-C0C1-B834-7A32AA7F7A7E}"/>
              </a:ext>
            </a:extLst>
          </p:cNvPr>
          <p:cNvCxnSpPr>
            <a:cxnSpLocks/>
            <a:stCxn id="73" idx="3"/>
          </p:cNvCxnSpPr>
          <p:nvPr/>
        </p:nvCxnSpPr>
        <p:spPr>
          <a:xfrm flipH="1" flipV="1">
            <a:off x="590077" y="3429000"/>
            <a:ext cx="12635267" cy="263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3712545" y="2912306"/>
            <a:ext cx="0" cy="5166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9035176" y="3429000"/>
            <a:ext cx="0" cy="6746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677130" y="1193875"/>
            <a:ext cx="3973181" cy="828112"/>
          </a:xfrm>
          <a:prstGeom prst="rect">
            <a:avLst/>
          </a:prstGeom>
          <a:noFill/>
        </p:spPr>
        <p:txBody>
          <a:bodyPr wrap="square" rtlCol="0">
            <a:spAutoFit/>
          </a:bodyPr>
          <a:lstStyle/>
          <a:p>
            <a:pPr lvl="0">
              <a:lnSpc>
                <a:spcPct val="140000"/>
              </a:lnSpc>
            </a:pPr>
            <a:r>
              <a:rPr lang="en-US" sz="1800" dirty="0"/>
              <a:t>which uses a linguistic PTM and audio samples from a song</a:t>
            </a:r>
          </a:p>
        </p:txBody>
      </p:sp>
      <p:sp>
        <p:nvSpPr>
          <p:cNvPr id="2" name="TextBox 1">
            <a:extLst>
              <a:ext uri="{FF2B5EF4-FFF2-40B4-BE49-F238E27FC236}">
                <a16:creationId xmlns:a16="http://schemas.microsoft.com/office/drawing/2014/main" id="{7747759E-1BF4-0EAC-E170-ED828A9E3409}"/>
              </a:ext>
            </a:extLst>
          </p:cNvPr>
          <p:cNvSpPr txBox="1"/>
          <p:nvPr/>
        </p:nvSpPr>
        <p:spPr>
          <a:xfrm>
            <a:off x="2265097" y="1519337"/>
            <a:ext cx="3192591" cy="1215910"/>
          </a:xfrm>
          <a:prstGeom prst="rect">
            <a:avLst/>
          </a:prstGeom>
          <a:noFill/>
        </p:spPr>
        <p:txBody>
          <a:bodyPr wrap="square" rtlCol="0">
            <a:spAutoFit/>
          </a:bodyPr>
          <a:lstStyle/>
          <a:p>
            <a:pPr lvl="0" algn="ctr">
              <a:lnSpc>
                <a:spcPct val="140000"/>
              </a:lnSpc>
            </a:pPr>
            <a:r>
              <a:rPr lang="en-US" sz="1800" dirty="0">
                <a:solidFill>
                  <a:schemeClr val="bg1"/>
                </a:solidFill>
              </a:rPr>
              <a:t>Only other paper to have attempted the task of lyric interpretation</a:t>
            </a:r>
          </a:p>
        </p:txBody>
      </p:sp>
      <p:sp>
        <p:nvSpPr>
          <p:cNvPr id="3" name="TextBox 2">
            <a:extLst>
              <a:ext uri="{FF2B5EF4-FFF2-40B4-BE49-F238E27FC236}">
                <a16:creationId xmlns:a16="http://schemas.microsoft.com/office/drawing/2014/main" id="{9DB1482B-6756-B0A2-C68F-01B28ED14409}"/>
              </a:ext>
            </a:extLst>
          </p:cNvPr>
          <p:cNvSpPr txBox="1"/>
          <p:nvPr/>
        </p:nvSpPr>
        <p:spPr>
          <a:xfrm>
            <a:off x="7382023" y="4170534"/>
            <a:ext cx="3586966" cy="831125"/>
          </a:xfrm>
          <a:prstGeom prst="rect">
            <a:avLst/>
          </a:prstGeom>
          <a:noFill/>
        </p:spPr>
        <p:txBody>
          <a:bodyPr wrap="square" rtlCol="0">
            <a:spAutoFit/>
          </a:bodyPr>
          <a:lstStyle/>
          <a:p>
            <a:pPr lvl="0" algn="ctr">
              <a:lnSpc>
                <a:spcPct val="140000"/>
              </a:lnSpc>
            </a:pPr>
            <a:r>
              <a:rPr lang="en-US" sz="1800" dirty="0">
                <a:solidFill>
                  <a:schemeClr val="bg1"/>
                </a:solidFill>
              </a:rPr>
              <a:t>Utilizes a linguistic PTM and audio samples from a song</a:t>
            </a:r>
          </a:p>
        </p:txBody>
      </p:sp>
    </p:spTree>
    <p:extLst>
      <p:ext uri="{BB962C8B-B14F-4D97-AF65-F5344CB8AC3E}">
        <p14:creationId xmlns:p14="http://schemas.microsoft.com/office/powerpoint/2010/main" val="23388250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wipe(left)">
                                      <p:cBhvr>
                                        <p:cTn id="1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rowd of people at a concert&#10;&#10;Description automatically generated">
            <a:extLst>
              <a:ext uri="{FF2B5EF4-FFF2-40B4-BE49-F238E27FC236}">
                <a16:creationId xmlns:a16="http://schemas.microsoft.com/office/drawing/2014/main" id="{89A5148A-3AE8-50D1-0CB3-148AA528B526}"/>
              </a:ext>
            </a:extLst>
          </p:cNvPr>
          <p:cNvPicPr>
            <a:picLocks noChangeAspect="1"/>
          </p:cNvPicPr>
          <p:nvPr/>
        </p:nvPicPr>
        <p:blipFill rotWithShape="1">
          <a:blip r:embed="rId2">
            <a:extLst>
              <a:ext uri="{28A0092B-C50C-407E-A947-70E740481C1C}">
                <a14:useLocalDpi xmlns:a14="http://schemas.microsoft.com/office/drawing/2010/main" val="0"/>
              </a:ext>
            </a:extLst>
          </a:blip>
          <a:srcRect t="26512" b="8837"/>
          <a:stretch/>
        </p:blipFill>
        <p:spPr>
          <a:xfrm>
            <a:off x="-12319000" y="0"/>
            <a:ext cx="24511000" cy="6858000"/>
          </a:xfrm>
          <a:prstGeom prst="rect">
            <a:avLst/>
          </a:prstGeom>
          <a:effectLst/>
        </p:spPr>
      </p:pic>
      <p:sp>
        <p:nvSpPr>
          <p:cNvPr id="2" name="Rectangle: Rounded Corners 1">
            <a:extLst>
              <a:ext uri="{FF2B5EF4-FFF2-40B4-BE49-F238E27FC236}">
                <a16:creationId xmlns:a16="http://schemas.microsoft.com/office/drawing/2014/main" id="{B1DE316E-6670-158E-EB21-E0E89A73C717}"/>
              </a:ext>
            </a:extLst>
          </p:cNvPr>
          <p:cNvSpPr/>
          <p:nvPr/>
        </p:nvSpPr>
        <p:spPr>
          <a:xfrm>
            <a:off x="882224" y="4453130"/>
            <a:ext cx="2894616" cy="1272715"/>
          </a:xfrm>
          <a:prstGeom prst="roundRect">
            <a:avLst/>
          </a:prstGeom>
          <a:solidFill>
            <a:schemeClr val="lt1">
              <a:alpha val="62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ZA" sz="1800" dirty="0">
                <a:effectLst/>
                <a:latin typeface="Calibri" panose="020F0502020204030204" pitchFamily="34" charset="0"/>
                <a:ea typeface="Calibri" panose="020F0502020204030204" pitchFamily="34" charset="0"/>
                <a:cs typeface="Times New Roman" panose="02020603050405020304" pitchFamily="18" charset="0"/>
              </a:rPr>
              <a:t> They narrate tales of love and loss, hope and despair, just as a great book or film can</a:t>
            </a:r>
            <a:endParaRPr lang="en-ZA" dirty="0">
              <a:solidFill>
                <a:schemeClr val="tx1"/>
              </a:solidFill>
            </a:endParaRPr>
          </a:p>
        </p:txBody>
      </p:sp>
      <p:sp>
        <p:nvSpPr>
          <p:cNvPr id="3" name="Rectangle: Rounded Corners 2">
            <a:extLst>
              <a:ext uri="{FF2B5EF4-FFF2-40B4-BE49-F238E27FC236}">
                <a16:creationId xmlns:a16="http://schemas.microsoft.com/office/drawing/2014/main" id="{FC66B738-9918-E706-B743-B50CBC503956}"/>
              </a:ext>
            </a:extLst>
          </p:cNvPr>
          <p:cNvSpPr/>
          <p:nvPr/>
        </p:nvSpPr>
        <p:spPr>
          <a:xfrm>
            <a:off x="4467301" y="2712888"/>
            <a:ext cx="3257397" cy="1432224"/>
          </a:xfrm>
          <a:prstGeom prst="roundRect">
            <a:avLst/>
          </a:prstGeom>
          <a:solidFill>
            <a:schemeClr val="lt1">
              <a:alpha val="62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They are more than just words; they are reflections of the society and culture from which they were born</a:t>
            </a:r>
            <a:endParaRPr lang="en-ZA" dirty="0">
              <a:solidFill>
                <a:schemeClr val="tx1"/>
              </a:solidFill>
              <a:latin typeface="Source Sans Pro" panose="020B0503030403020204" pitchFamily="34" charset="0"/>
              <a:ea typeface="Source Sans Pro" panose="020B0503030403020204" pitchFamily="34" charset="0"/>
            </a:endParaRPr>
          </a:p>
        </p:txBody>
      </p:sp>
      <p:sp>
        <p:nvSpPr>
          <p:cNvPr id="4" name="Rectangle: Rounded Corners 3">
            <a:extLst>
              <a:ext uri="{FF2B5EF4-FFF2-40B4-BE49-F238E27FC236}">
                <a16:creationId xmlns:a16="http://schemas.microsoft.com/office/drawing/2014/main" id="{66793EAD-92BC-D5E7-359E-6CD1B04E6B29}"/>
              </a:ext>
            </a:extLst>
          </p:cNvPr>
          <p:cNvSpPr/>
          <p:nvPr/>
        </p:nvSpPr>
        <p:spPr>
          <a:xfrm>
            <a:off x="7945527" y="457372"/>
            <a:ext cx="3366808" cy="1524164"/>
          </a:xfrm>
          <a:prstGeom prst="roundRect">
            <a:avLst/>
          </a:prstGeom>
          <a:solidFill>
            <a:schemeClr val="lt1">
              <a:alpha val="62000"/>
            </a:schemeClr>
          </a:solidFill>
          <a:ln>
            <a:noFill/>
          </a:ln>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The goal is to develop a model that can providing a comprehensive fluent understanding of the lyrics of a given song</a:t>
            </a:r>
            <a:endParaRPr lang="en-ZA" dirty="0">
              <a:solidFill>
                <a:schemeClr val="tx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254877069"/>
      </p:ext>
    </p:extLst>
  </p:cSld>
  <p:clrMapOvr>
    <a:masterClrMapping/>
  </p:clrMapOvr>
  <mc:AlternateContent xmlns:mc="http://schemas.openxmlformats.org/markup-compatibility/2006" xmlns:p14="http://schemas.microsoft.com/office/powerpoint/2010/main">
    <mc:Choice Requires="p14">
      <p:transition spd="slow" p14:dur="5000">
        <p:push/>
      </p:transition>
    </mc:Choice>
    <mc:Fallback xmlns="">
      <p:transition spd="slow">
        <p:push/>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1" y="2630"/>
            <a:ext cx="13225344"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cxnSp>
        <p:nvCxnSpPr>
          <p:cNvPr id="84" name="Straight Connector 83">
            <a:extLst>
              <a:ext uri="{FF2B5EF4-FFF2-40B4-BE49-F238E27FC236}">
                <a16:creationId xmlns:a16="http://schemas.microsoft.com/office/drawing/2014/main" id="{CEB82F92-B7FA-C0C1-B834-7A32AA7F7A7E}"/>
              </a:ext>
            </a:extLst>
          </p:cNvPr>
          <p:cNvCxnSpPr>
            <a:cxnSpLocks/>
            <a:stCxn id="73" idx="3"/>
            <a:endCxn id="73" idx="1"/>
          </p:cNvCxnSpPr>
          <p:nvPr/>
        </p:nvCxnSpPr>
        <p:spPr>
          <a:xfrm flipH="1">
            <a:off x="1" y="3431630"/>
            <a:ext cx="1322534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1769881" y="2912306"/>
            <a:ext cx="0" cy="5166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77EEB35-581E-40F0-57C1-79919D50AE37}"/>
              </a:ext>
            </a:extLst>
          </p:cNvPr>
          <p:cNvCxnSpPr>
            <a:cxnSpLocks/>
          </p:cNvCxnSpPr>
          <p:nvPr/>
        </p:nvCxnSpPr>
        <p:spPr>
          <a:xfrm flipV="1">
            <a:off x="9279020" y="3447991"/>
            <a:ext cx="0" cy="10333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3861077" y="3429000"/>
            <a:ext cx="0" cy="6746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6944842" y="2779761"/>
            <a:ext cx="0" cy="6492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112104" y="2062671"/>
            <a:ext cx="3973181" cy="671146"/>
          </a:xfrm>
          <a:prstGeom prst="rect">
            <a:avLst/>
          </a:prstGeom>
          <a:noFill/>
        </p:spPr>
        <p:txBody>
          <a:bodyPr wrap="square" rtlCol="0">
            <a:spAutoFit/>
          </a:bodyPr>
          <a:lstStyle/>
          <a:p>
            <a:pPr marL="0" marR="0" algn="ctr">
              <a:lnSpc>
                <a:spcPct val="107000"/>
              </a:lnSpc>
              <a:spcBef>
                <a:spcPts val="0"/>
              </a:spcBef>
              <a:spcAft>
                <a:spcPts val="800"/>
              </a:spcAft>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A second encoder is added to the traditional transformer model.</a:t>
            </a:r>
          </a:p>
        </p:txBody>
      </p:sp>
      <p:pic>
        <p:nvPicPr>
          <p:cNvPr id="3" name="Picture 2" descr="A screenshot of a computer&#10;&#10;Description automatically generated">
            <a:extLst>
              <a:ext uri="{FF2B5EF4-FFF2-40B4-BE49-F238E27FC236}">
                <a16:creationId xmlns:a16="http://schemas.microsoft.com/office/drawing/2014/main" id="{39275C7C-4552-5405-985E-552147164F8F}"/>
              </a:ext>
            </a:extLst>
          </p:cNvPr>
          <p:cNvPicPr>
            <a:picLocks noChangeAspect="1"/>
          </p:cNvPicPr>
          <p:nvPr/>
        </p:nvPicPr>
        <p:blipFill rotWithShape="1">
          <a:blip r:embed="rId2">
            <a:alphaModFix/>
          </a:blip>
          <a:srcRect l="16027" t="21916" r="55206" b="46428"/>
          <a:stretch/>
        </p:blipFill>
        <p:spPr bwMode="auto">
          <a:xfrm>
            <a:off x="1874206" y="4075310"/>
            <a:ext cx="4138695" cy="2561814"/>
          </a:xfrm>
          <a:prstGeom prst="rect">
            <a:avLst/>
          </a:prstGeom>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85D2B1D6-260B-7103-EAF6-384E8402F944}"/>
              </a:ext>
            </a:extLst>
          </p:cNvPr>
          <p:cNvSpPr txBox="1"/>
          <p:nvPr/>
        </p:nvSpPr>
        <p:spPr>
          <a:xfrm>
            <a:off x="5169688" y="736232"/>
            <a:ext cx="3550308" cy="1994520"/>
          </a:xfrm>
          <a:prstGeom prst="rect">
            <a:avLst/>
          </a:prstGeom>
          <a:noFill/>
        </p:spPr>
        <p:txBody>
          <a:bodyPr wrap="square" rtlCol="0">
            <a:spAutoFit/>
          </a:bodyPr>
          <a:lstStyle/>
          <a:p>
            <a:pPr algn="ctr">
              <a:lnSpc>
                <a:spcPct val="140000"/>
              </a:lnSpc>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It can extract the audio features using a CNN and incorporates a multi-head attention sub-layer similar to the base transformer architecture</a:t>
            </a:r>
            <a:endParaRPr lang="en-US" sz="1800" dirty="0">
              <a:solidFill>
                <a:schemeClr val="bg1"/>
              </a:solidFill>
              <a:latin typeface="Source Sans Pro" panose="020B0503030403020204" pitchFamily="34" charset="0"/>
              <a:ea typeface="Source Sans Pro" panose="020B0503030403020204" pitchFamily="34" charset="0"/>
            </a:endParaRPr>
          </a:p>
        </p:txBody>
      </p:sp>
      <p:sp>
        <p:nvSpPr>
          <p:cNvPr id="6" name="TextBox 5">
            <a:extLst>
              <a:ext uri="{FF2B5EF4-FFF2-40B4-BE49-F238E27FC236}">
                <a16:creationId xmlns:a16="http://schemas.microsoft.com/office/drawing/2014/main" id="{74984EE2-039B-E131-6844-AEFEE6BA5A2B}"/>
              </a:ext>
            </a:extLst>
          </p:cNvPr>
          <p:cNvSpPr txBox="1"/>
          <p:nvPr/>
        </p:nvSpPr>
        <p:spPr>
          <a:xfrm>
            <a:off x="6775285" y="4481378"/>
            <a:ext cx="5007470" cy="1994520"/>
          </a:xfrm>
          <a:prstGeom prst="rect">
            <a:avLst/>
          </a:prstGeom>
          <a:noFill/>
        </p:spPr>
        <p:txBody>
          <a:bodyPr wrap="square" rtlCol="0">
            <a:spAutoFit/>
          </a:bodyPr>
          <a:lstStyle/>
          <a:p>
            <a:pPr algn="ctr">
              <a:lnSpc>
                <a:spcPct val="140000"/>
              </a:lnSpc>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It differs in that it features multi-head “cross-attention”. Which is calculated the same as self-attention, but it can combine two different input sequences (i.e.: the audio and lyrics). </a:t>
            </a:r>
          </a:p>
          <a:p>
            <a:pPr lvl="0" algn="ctr">
              <a:lnSpc>
                <a:spcPct val="140000"/>
              </a:lnSpc>
            </a:pPr>
            <a:endParaRPr lang="en-US" sz="1800"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636389179"/>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230853A-370D-E509-DC20-58F5464698DC}"/>
              </a:ext>
            </a:extLst>
          </p:cNvPr>
          <p:cNvSpPr/>
          <p:nvPr/>
        </p:nvSpPr>
        <p:spPr>
          <a:xfrm>
            <a:off x="1" y="2630"/>
            <a:ext cx="13225344"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cxnSp>
        <p:nvCxnSpPr>
          <p:cNvPr id="84" name="Straight Connector 83">
            <a:extLst>
              <a:ext uri="{FF2B5EF4-FFF2-40B4-BE49-F238E27FC236}">
                <a16:creationId xmlns:a16="http://schemas.microsoft.com/office/drawing/2014/main" id="{CEB82F92-B7FA-C0C1-B834-7A32AA7F7A7E}"/>
              </a:ext>
            </a:extLst>
          </p:cNvPr>
          <p:cNvCxnSpPr>
            <a:cxnSpLocks/>
            <a:endCxn id="73" idx="1"/>
          </p:cNvCxnSpPr>
          <p:nvPr/>
        </p:nvCxnSpPr>
        <p:spPr>
          <a:xfrm flipH="1">
            <a:off x="1" y="3431630"/>
            <a:ext cx="994086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1CAE759-3FB7-0362-AD4A-8BC3AE3EE3BF}"/>
              </a:ext>
            </a:extLst>
          </p:cNvPr>
          <p:cNvCxnSpPr>
            <a:cxnSpLocks/>
          </p:cNvCxnSpPr>
          <p:nvPr/>
        </p:nvCxnSpPr>
        <p:spPr>
          <a:xfrm flipV="1">
            <a:off x="2256264" y="2912306"/>
            <a:ext cx="0" cy="5166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773F802-F23D-1642-7ED4-BABEA505F7E5}"/>
              </a:ext>
            </a:extLst>
          </p:cNvPr>
          <p:cNvCxnSpPr>
            <a:cxnSpLocks/>
          </p:cNvCxnSpPr>
          <p:nvPr/>
        </p:nvCxnSpPr>
        <p:spPr>
          <a:xfrm flipV="1">
            <a:off x="3861077" y="3429000"/>
            <a:ext cx="0" cy="6746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36438EC-2BCB-D664-174A-A427F9DD0346}"/>
              </a:ext>
            </a:extLst>
          </p:cNvPr>
          <p:cNvCxnSpPr>
            <a:cxnSpLocks/>
          </p:cNvCxnSpPr>
          <p:nvPr/>
        </p:nvCxnSpPr>
        <p:spPr>
          <a:xfrm flipV="1">
            <a:off x="7854235" y="2779761"/>
            <a:ext cx="0" cy="6492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8E0B050B-91CF-6E10-DEAB-62574275300E}"/>
              </a:ext>
            </a:extLst>
          </p:cNvPr>
          <p:cNvSpPr txBox="1"/>
          <p:nvPr/>
        </p:nvSpPr>
        <p:spPr>
          <a:xfrm>
            <a:off x="387962" y="1375323"/>
            <a:ext cx="3973181" cy="1561005"/>
          </a:xfrm>
          <a:prstGeom prst="rect">
            <a:avLst/>
          </a:prstGeom>
          <a:noFill/>
        </p:spPr>
        <p:txBody>
          <a:bodyPr wrap="square" rtlCol="0">
            <a:spAutoFit/>
          </a:bodyPr>
          <a:lstStyle/>
          <a:p>
            <a:pPr marL="0" marR="0" algn="ctr">
              <a:lnSpc>
                <a:spcPct val="107000"/>
              </a:lnSpc>
              <a:spcBef>
                <a:spcPts val="0"/>
              </a:spcBef>
              <a:spcAft>
                <a:spcPts val="800"/>
              </a:spcAft>
            </a:pPr>
            <a:r>
              <a:rPr lang="en-ZA"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For evaluation, their BART-fusion model was compared to and outperformed the baseline BART model on the ROUGE and METEOR metrics and more or less matched it on the BERT-score. </a:t>
            </a:r>
          </a:p>
        </p:txBody>
      </p:sp>
      <p:sp>
        <p:nvSpPr>
          <p:cNvPr id="95" name="TextBox 94">
            <a:extLst>
              <a:ext uri="{FF2B5EF4-FFF2-40B4-BE49-F238E27FC236}">
                <a16:creationId xmlns:a16="http://schemas.microsoft.com/office/drawing/2014/main" id="{219072B2-93D6-BDD1-15CD-51F3F826405D}"/>
              </a:ext>
            </a:extLst>
          </p:cNvPr>
          <p:cNvSpPr txBox="1"/>
          <p:nvPr/>
        </p:nvSpPr>
        <p:spPr>
          <a:xfrm>
            <a:off x="2207924" y="4275245"/>
            <a:ext cx="3586966" cy="1857368"/>
          </a:xfrm>
          <a:prstGeom prst="rect">
            <a:avLst/>
          </a:prstGeom>
          <a:noFill/>
        </p:spPr>
        <p:txBody>
          <a:bodyPr wrap="square" rtlCol="0">
            <a:spAutoFit/>
          </a:bodyPr>
          <a:lstStyle/>
          <a:p>
            <a:pPr marL="0" marR="0" algn="ctr">
              <a:lnSpc>
                <a:spcPct val="107000"/>
              </a:lnSpc>
              <a:spcBef>
                <a:spcPts val="0"/>
              </a:spcBef>
              <a:spcAft>
                <a:spcPts val="800"/>
              </a:spcAft>
            </a:pPr>
            <a:r>
              <a:rPr lang="en-ZA"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It has been noted that when the lyrics revolve around difficult subjects that carry complex undertones, both models fail to generate a real, analytical interpretation.</a:t>
            </a:r>
          </a:p>
        </p:txBody>
      </p:sp>
      <p:sp>
        <p:nvSpPr>
          <p:cNvPr id="96" name="TextBox 95">
            <a:extLst>
              <a:ext uri="{FF2B5EF4-FFF2-40B4-BE49-F238E27FC236}">
                <a16:creationId xmlns:a16="http://schemas.microsoft.com/office/drawing/2014/main" id="{499B0AC2-7BFB-F90B-507C-1836007B91D0}"/>
              </a:ext>
            </a:extLst>
          </p:cNvPr>
          <p:cNvSpPr txBox="1"/>
          <p:nvPr/>
        </p:nvSpPr>
        <p:spPr>
          <a:xfrm>
            <a:off x="5350500" y="1702170"/>
            <a:ext cx="5007470" cy="1138645"/>
          </a:xfrm>
          <a:prstGeom prst="rect">
            <a:avLst/>
          </a:prstGeom>
          <a:noFill/>
        </p:spPr>
        <p:txBody>
          <a:bodyPr wrap="square" rtlCol="0">
            <a:spAutoFit/>
          </a:bodyPr>
          <a:lstStyle/>
          <a:p>
            <a:pPr marL="0" marR="0" algn="ctr">
              <a:lnSpc>
                <a:spcPct val="107000"/>
              </a:lnSpc>
              <a:spcBef>
                <a:spcPts val="0"/>
              </a:spcBef>
              <a:spcAft>
                <a:spcPts val="800"/>
              </a:spcAft>
            </a:pPr>
            <a:r>
              <a:rPr lang="en-ZA"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other important contribution of this paper is their impressive “Song Interpretation Dataset”. </a:t>
            </a:r>
          </a:p>
          <a:p>
            <a:pPr lvl="0" algn="ctr">
              <a:lnSpc>
                <a:spcPct val="140000"/>
              </a:lnSpc>
            </a:pPr>
            <a:endParaRPr lang="en-US" sz="1800" dirty="0">
              <a:solidFill>
                <a:schemeClr val="bg1"/>
              </a:solidFill>
              <a:latin typeface="Source Sans Pro" panose="020B0503030403020204" pitchFamily="34" charset="0"/>
              <a:ea typeface="Source Sans Pro" panose="020B0503030403020204" pitchFamily="34" charset="0"/>
            </a:endParaRPr>
          </a:p>
        </p:txBody>
      </p:sp>
      <p:cxnSp>
        <p:nvCxnSpPr>
          <p:cNvPr id="3" name="Straight Connector 2">
            <a:extLst>
              <a:ext uri="{FF2B5EF4-FFF2-40B4-BE49-F238E27FC236}">
                <a16:creationId xmlns:a16="http://schemas.microsoft.com/office/drawing/2014/main" id="{7F208E23-0B24-E7AE-6414-EA1FD383D35F}"/>
              </a:ext>
            </a:extLst>
          </p:cNvPr>
          <p:cNvCxnSpPr>
            <a:cxnSpLocks/>
          </p:cNvCxnSpPr>
          <p:nvPr/>
        </p:nvCxnSpPr>
        <p:spPr>
          <a:xfrm flipV="1">
            <a:off x="9940864" y="3429000"/>
            <a:ext cx="0" cy="6746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A040FFA-8C68-C9C5-B166-5DCBACBC5E0E}"/>
              </a:ext>
            </a:extLst>
          </p:cNvPr>
          <p:cNvSpPr txBox="1"/>
          <p:nvPr/>
        </p:nvSpPr>
        <p:spPr>
          <a:xfrm>
            <a:off x="8147381" y="4217497"/>
            <a:ext cx="3586966" cy="1264642"/>
          </a:xfrm>
          <a:prstGeom prst="rect">
            <a:avLst/>
          </a:prstGeom>
          <a:noFill/>
        </p:spPr>
        <p:txBody>
          <a:bodyPr wrap="square" rtlCol="0">
            <a:spAutoFit/>
          </a:bodyPr>
          <a:lstStyle/>
          <a:p>
            <a:pPr marL="0" marR="0" algn="ctr">
              <a:lnSpc>
                <a:spcPct val="107000"/>
              </a:lnSpc>
              <a:spcBef>
                <a:spcPts val="0"/>
              </a:spcBef>
              <a:spcAft>
                <a:spcPts val="800"/>
              </a:spcAft>
            </a:pPr>
            <a:r>
              <a:rPr lang="en-ZA"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It contains the audio and lyrics of over 20,000 songs from a variety of genres and almost half a million human interpretations. </a:t>
            </a:r>
          </a:p>
        </p:txBody>
      </p:sp>
    </p:spTree>
    <p:extLst>
      <p:ext uri="{BB962C8B-B14F-4D97-AF65-F5344CB8AC3E}">
        <p14:creationId xmlns:p14="http://schemas.microsoft.com/office/powerpoint/2010/main" val="4123945925"/>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7E896E2-764E-CAB1-ADE9-B19B37491F3D}"/>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pic>
        <p:nvPicPr>
          <p:cNvPr id="14" name="Picture 13">
            <a:extLst>
              <a:ext uri="{FF2B5EF4-FFF2-40B4-BE49-F238E27FC236}">
                <a16:creationId xmlns:a16="http://schemas.microsoft.com/office/drawing/2014/main" id="{C662A3D6-39B0-341C-C244-81E3D25E584F}"/>
              </a:ext>
            </a:extLst>
          </p:cNvPr>
          <p:cNvPicPr>
            <a:picLocks noChangeAspect="1"/>
          </p:cNvPicPr>
          <p:nvPr/>
        </p:nvPicPr>
        <p:blipFill>
          <a:blip r:embed="rId2">
            <a:extLst>
              <a:ext uri="{28A0092B-C50C-407E-A947-70E740481C1C}">
                <a14:useLocalDpi xmlns:a14="http://schemas.microsoft.com/office/drawing/2010/main" val="0"/>
              </a:ext>
            </a:extLst>
          </a:blip>
          <a:srcRect l="22254" r="22254"/>
          <a:stretch/>
        </p:blipFill>
        <p:spPr>
          <a:xfrm>
            <a:off x="-3070495" y="-2836567"/>
            <a:ext cx="11104399" cy="10505624"/>
          </a:xfrm>
          <a:custGeom>
            <a:avLst/>
            <a:gdLst>
              <a:gd name="connsiteX0" fmla="*/ 5881814 w 11104399"/>
              <a:gd name="connsiteY0" fmla="*/ 8863870 h 10505624"/>
              <a:gd name="connsiteX1" fmla="*/ 6702517 w 11104399"/>
              <a:gd name="connsiteY1" fmla="*/ 9706211 h 10505624"/>
              <a:gd name="connsiteX2" fmla="*/ 5882028 w 11104399"/>
              <a:gd name="connsiteY2" fmla="*/ 10505624 h 10505624"/>
              <a:gd name="connsiteX3" fmla="*/ 5061324 w 11104399"/>
              <a:gd name="connsiteY3" fmla="*/ 9663283 h 10505624"/>
              <a:gd name="connsiteX4" fmla="*/ 312079 w 11104399"/>
              <a:gd name="connsiteY4" fmla="*/ 2536015 h 10505624"/>
              <a:gd name="connsiteX5" fmla="*/ 5874353 w 11104399"/>
              <a:gd name="connsiteY5" fmla="*/ 8244938 h 10505624"/>
              <a:gd name="connsiteX6" fmla="*/ 4075739 w 11104399"/>
              <a:gd name="connsiteY6" fmla="*/ 9997349 h 10505624"/>
              <a:gd name="connsiteX7" fmla="*/ 0 w 11104399"/>
              <a:gd name="connsiteY7" fmla="*/ 5814153 h 10505624"/>
              <a:gd name="connsiteX8" fmla="*/ 0 w 11104399"/>
              <a:gd name="connsiteY8" fmla="*/ 2840076 h 10505624"/>
              <a:gd name="connsiteX9" fmla="*/ 3959132 w 11104399"/>
              <a:gd name="connsiteY9" fmla="*/ 0 h 10505624"/>
              <a:gd name="connsiteX10" fmla="*/ 7044833 w 11104399"/>
              <a:gd name="connsiteY10" fmla="*/ 0 h 10505624"/>
              <a:gd name="connsiteX11" fmla="*/ 11104399 w 11104399"/>
              <a:gd name="connsiteY11" fmla="*/ 4166597 h 10505624"/>
              <a:gd name="connsiteX12" fmla="*/ 9235443 w 11104399"/>
              <a:gd name="connsiteY12" fmla="*/ 5987544 h 10505624"/>
              <a:gd name="connsiteX13" fmla="*/ 3673168 w 11104399"/>
              <a:gd name="connsiteY13" fmla="*/ 278619 h 10505624"/>
              <a:gd name="connsiteX14" fmla="*/ 2548564 w 11104399"/>
              <a:gd name="connsiteY14" fmla="*/ 0 h 10505624"/>
              <a:gd name="connsiteX15" fmla="*/ 2885723 w 11104399"/>
              <a:gd name="connsiteY15" fmla="*/ 0 h 10505624"/>
              <a:gd name="connsiteX16" fmla="*/ 9769169 w 11104399"/>
              <a:gd name="connsiteY16" fmla="*/ 7064926 h 10505624"/>
              <a:gd name="connsiteX17" fmla="*/ 7401120 w 11104399"/>
              <a:gd name="connsiteY17" fmla="*/ 9372145 h 10505624"/>
              <a:gd name="connsiteX18" fmla="*/ 353482 w 11104399"/>
              <a:gd name="connsiteY18" fmla="*/ 2138696 h 1050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399" h="10505624">
                <a:moveTo>
                  <a:pt x="5881814" y="8863870"/>
                </a:moveTo>
                <a:lnTo>
                  <a:pt x="6702517" y="9706211"/>
                </a:lnTo>
                <a:lnTo>
                  <a:pt x="5882028" y="10505624"/>
                </a:lnTo>
                <a:lnTo>
                  <a:pt x="5061324" y="9663283"/>
                </a:lnTo>
                <a:close/>
                <a:moveTo>
                  <a:pt x="312079" y="2536015"/>
                </a:moveTo>
                <a:lnTo>
                  <a:pt x="5874353" y="8244938"/>
                </a:lnTo>
                <a:lnTo>
                  <a:pt x="4075739" y="9997349"/>
                </a:lnTo>
                <a:lnTo>
                  <a:pt x="0" y="5814153"/>
                </a:lnTo>
                <a:lnTo>
                  <a:pt x="0" y="2840076"/>
                </a:lnTo>
                <a:close/>
                <a:moveTo>
                  <a:pt x="3959132" y="0"/>
                </a:moveTo>
                <a:lnTo>
                  <a:pt x="7044833" y="0"/>
                </a:lnTo>
                <a:lnTo>
                  <a:pt x="11104399" y="4166597"/>
                </a:lnTo>
                <a:lnTo>
                  <a:pt x="9235443" y="5987544"/>
                </a:lnTo>
                <a:lnTo>
                  <a:pt x="3673168" y="278619"/>
                </a:lnTo>
                <a:close/>
                <a:moveTo>
                  <a:pt x="2548564" y="0"/>
                </a:moveTo>
                <a:lnTo>
                  <a:pt x="2885723" y="0"/>
                </a:lnTo>
                <a:lnTo>
                  <a:pt x="9769169" y="7064926"/>
                </a:lnTo>
                <a:lnTo>
                  <a:pt x="7401120" y="9372145"/>
                </a:lnTo>
                <a:lnTo>
                  <a:pt x="353482" y="2138696"/>
                </a:lnTo>
                <a:close/>
              </a:path>
            </a:pathLst>
          </a:custGeom>
        </p:spPr>
      </p:pic>
      <p:sp>
        <p:nvSpPr>
          <p:cNvPr id="16" name="TextBox 15">
            <a:extLst>
              <a:ext uri="{FF2B5EF4-FFF2-40B4-BE49-F238E27FC236}">
                <a16:creationId xmlns:a16="http://schemas.microsoft.com/office/drawing/2014/main" id="{3184FCE4-6022-B857-5532-661D13684C52}"/>
              </a:ext>
            </a:extLst>
          </p:cNvPr>
          <p:cNvSpPr txBox="1"/>
          <p:nvPr/>
        </p:nvSpPr>
        <p:spPr>
          <a:xfrm>
            <a:off x="8324850" y="375402"/>
            <a:ext cx="3520786" cy="2308324"/>
          </a:xfrm>
          <a:prstGeom prst="rect">
            <a:avLst/>
          </a:prstGeom>
          <a:noFill/>
        </p:spPr>
        <p:txBody>
          <a:bodyPr wrap="square" rtlCol="0">
            <a:spAutoFit/>
          </a:bodyPr>
          <a:lstStyle/>
          <a:p>
            <a:pPr algn="ctr"/>
            <a:r>
              <a:rPr lang="en-ZA" sz="3600" dirty="0">
                <a:solidFill>
                  <a:schemeClr val="bg1"/>
                </a:solidFill>
                <a:latin typeface="Source Sans Pro Black" panose="020B0803030403020204" pitchFamily="34" charset="0"/>
                <a:ea typeface="Source Sans Pro Black" panose="020B0803030403020204" pitchFamily="34" charset="0"/>
              </a:rPr>
              <a:t>Have these achievements come at a price ?</a:t>
            </a:r>
          </a:p>
        </p:txBody>
      </p:sp>
      <p:sp>
        <p:nvSpPr>
          <p:cNvPr id="17" name="Content Placeholder">
            <a:extLst>
              <a:ext uri="{FF2B5EF4-FFF2-40B4-BE49-F238E27FC236}">
                <a16:creationId xmlns:a16="http://schemas.microsoft.com/office/drawing/2014/main" id="{19B44E5A-1516-771C-4164-F1CE80D06836}"/>
              </a:ext>
            </a:extLst>
          </p:cNvPr>
          <p:cNvSpPr txBox="1">
            <a:spLocks/>
          </p:cNvSpPr>
          <p:nvPr/>
        </p:nvSpPr>
        <p:spPr>
          <a:xfrm>
            <a:off x="6625936" y="3221182"/>
            <a:ext cx="5219700" cy="2473036"/>
          </a:xfrm>
          <a:prstGeom prst="rect">
            <a:avLst/>
          </a:prstGeom>
        </p:spPr>
        <p:txBody>
          <a:bodyPr>
            <a:normAutofit/>
          </a:bodyPr>
          <a:lst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1600" dirty="0">
                <a:solidFill>
                  <a:schemeClr val="bg1"/>
                </a:solidFill>
                <a:latin typeface="Source Sans Pro" panose="020B0503030403020204" pitchFamily="34" charset="0"/>
                <a:ea typeface="Source Sans Pro" panose="020B0503030403020204" pitchFamily="34" charset="0"/>
              </a:rPr>
              <a:t>In our quest to push the boundaries of machine learning, it's essential to pause and consider the implications of our work</a:t>
            </a:r>
          </a:p>
          <a:p>
            <a:pPr>
              <a:lnSpc>
                <a:spcPct val="140000"/>
              </a:lnSpc>
            </a:pPr>
            <a:r>
              <a:rPr lang="en-US" sz="1600" dirty="0">
                <a:solidFill>
                  <a:schemeClr val="bg1"/>
                </a:solidFill>
                <a:latin typeface="Source Sans Pro" panose="020B0503030403020204" pitchFamily="34" charset="0"/>
                <a:ea typeface="Source Sans Pro" panose="020B0503030403020204" pitchFamily="34" charset="0"/>
              </a:rPr>
              <a:t>Many of them have advocated for world leaders to be sent up, because, from the perspective of our daily lives, we hardly think about the Earth really is</a:t>
            </a:r>
          </a:p>
        </p:txBody>
      </p:sp>
    </p:spTree>
    <p:extLst>
      <p:ext uri="{BB962C8B-B14F-4D97-AF65-F5344CB8AC3E}">
        <p14:creationId xmlns:p14="http://schemas.microsoft.com/office/powerpoint/2010/main" val="1597181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7E896E2-764E-CAB1-ADE9-B19B37491F3D}"/>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pic>
        <p:nvPicPr>
          <p:cNvPr id="14" name="Picture 13">
            <a:extLst>
              <a:ext uri="{FF2B5EF4-FFF2-40B4-BE49-F238E27FC236}">
                <a16:creationId xmlns:a16="http://schemas.microsoft.com/office/drawing/2014/main" id="{C662A3D6-39B0-341C-C244-81E3D25E584F}"/>
              </a:ext>
            </a:extLst>
          </p:cNvPr>
          <p:cNvPicPr>
            <a:picLocks noChangeAspect="1"/>
          </p:cNvPicPr>
          <p:nvPr/>
        </p:nvPicPr>
        <p:blipFill>
          <a:blip r:embed="rId2">
            <a:extLst>
              <a:ext uri="{28A0092B-C50C-407E-A947-70E740481C1C}">
                <a14:useLocalDpi xmlns:a14="http://schemas.microsoft.com/office/drawing/2010/main" val="0"/>
              </a:ext>
            </a:extLst>
          </a:blip>
          <a:srcRect l="16969" r="16969"/>
          <a:stretch/>
        </p:blipFill>
        <p:spPr>
          <a:xfrm>
            <a:off x="-3070495" y="-2836567"/>
            <a:ext cx="11104399" cy="10505624"/>
          </a:xfrm>
          <a:custGeom>
            <a:avLst/>
            <a:gdLst>
              <a:gd name="connsiteX0" fmla="*/ 5881814 w 11104399"/>
              <a:gd name="connsiteY0" fmla="*/ 8863870 h 10505624"/>
              <a:gd name="connsiteX1" fmla="*/ 6702517 w 11104399"/>
              <a:gd name="connsiteY1" fmla="*/ 9706211 h 10505624"/>
              <a:gd name="connsiteX2" fmla="*/ 5882028 w 11104399"/>
              <a:gd name="connsiteY2" fmla="*/ 10505624 h 10505624"/>
              <a:gd name="connsiteX3" fmla="*/ 5061324 w 11104399"/>
              <a:gd name="connsiteY3" fmla="*/ 9663283 h 10505624"/>
              <a:gd name="connsiteX4" fmla="*/ 312079 w 11104399"/>
              <a:gd name="connsiteY4" fmla="*/ 2536015 h 10505624"/>
              <a:gd name="connsiteX5" fmla="*/ 5874353 w 11104399"/>
              <a:gd name="connsiteY5" fmla="*/ 8244938 h 10505624"/>
              <a:gd name="connsiteX6" fmla="*/ 4075739 w 11104399"/>
              <a:gd name="connsiteY6" fmla="*/ 9997349 h 10505624"/>
              <a:gd name="connsiteX7" fmla="*/ 0 w 11104399"/>
              <a:gd name="connsiteY7" fmla="*/ 5814153 h 10505624"/>
              <a:gd name="connsiteX8" fmla="*/ 0 w 11104399"/>
              <a:gd name="connsiteY8" fmla="*/ 2840076 h 10505624"/>
              <a:gd name="connsiteX9" fmla="*/ 3959132 w 11104399"/>
              <a:gd name="connsiteY9" fmla="*/ 0 h 10505624"/>
              <a:gd name="connsiteX10" fmla="*/ 7044833 w 11104399"/>
              <a:gd name="connsiteY10" fmla="*/ 0 h 10505624"/>
              <a:gd name="connsiteX11" fmla="*/ 11104399 w 11104399"/>
              <a:gd name="connsiteY11" fmla="*/ 4166597 h 10505624"/>
              <a:gd name="connsiteX12" fmla="*/ 9235443 w 11104399"/>
              <a:gd name="connsiteY12" fmla="*/ 5987544 h 10505624"/>
              <a:gd name="connsiteX13" fmla="*/ 3673168 w 11104399"/>
              <a:gd name="connsiteY13" fmla="*/ 278619 h 10505624"/>
              <a:gd name="connsiteX14" fmla="*/ 2548564 w 11104399"/>
              <a:gd name="connsiteY14" fmla="*/ 0 h 10505624"/>
              <a:gd name="connsiteX15" fmla="*/ 2885723 w 11104399"/>
              <a:gd name="connsiteY15" fmla="*/ 0 h 10505624"/>
              <a:gd name="connsiteX16" fmla="*/ 9769169 w 11104399"/>
              <a:gd name="connsiteY16" fmla="*/ 7064926 h 10505624"/>
              <a:gd name="connsiteX17" fmla="*/ 7401120 w 11104399"/>
              <a:gd name="connsiteY17" fmla="*/ 9372145 h 10505624"/>
              <a:gd name="connsiteX18" fmla="*/ 353482 w 11104399"/>
              <a:gd name="connsiteY18" fmla="*/ 2138696 h 1050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399" h="10505624">
                <a:moveTo>
                  <a:pt x="5881814" y="8863870"/>
                </a:moveTo>
                <a:lnTo>
                  <a:pt x="6702517" y="9706211"/>
                </a:lnTo>
                <a:lnTo>
                  <a:pt x="5882028" y="10505624"/>
                </a:lnTo>
                <a:lnTo>
                  <a:pt x="5061324" y="9663283"/>
                </a:lnTo>
                <a:close/>
                <a:moveTo>
                  <a:pt x="312079" y="2536015"/>
                </a:moveTo>
                <a:lnTo>
                  <a:pt x="5874353" y="8244938"/>
                </a:lnTo>
                <a:lnTo>
                  <a:pt x="4075739" y="9997349"/>
                </a:lnTo>
                <a:lnTo>
                  <a:pt x="0" y="5814153"/>
                </a:lnTo>
                <a:lnTo>
                  <a:pt x="0" y="2840076"/>
                </a:lnTo>
                <a:close/>
                <a:moveTo>
                  <a:pt x="3959132" y="0"/>
                </a:moveTo>
                <a:lnTo>
                  <a:pt x="7044833" y="0"/>
                </a:lnTo>
                <a:lnTo>
                  <a:pt x="11104399" y="4166597"/>
                </a:lnTo>
                <a:lnTo>
                  <a:pt x="9235443" y="5987544"/>
                </a:lnTo>
                <a:lnTo>
                  <a:pt x="3673168" y="278619"/>
                </a:lnTo>
                <a:close/>
                <a:moveTo>
                  <a:pt x="2548564" y="0"/>
                </a:moveTo>
                <a:lnTo>
                  <a:pt x="2885723" y="0"/>
                </a:lnTo>
                <a:lnTo>
                  <a:pt x="9769169" y="7064926"/>
                </a:lnTo>
                <a:lnTo>
                  <a:pt x="7401120" y="9372145"/>
                </a:lnTo>
                <a:lnTo>
                  <a:pt x="353482" y="2138696"/>
                </a:lnTo>
                <a:close/>
              </a:path>
            </a:pathLst>
          </a:custGeom>
        </p:spPr>
      </p:pic>
      <p:sp>
        <p:nvSpPr>
          <p:cNvPr id="16" name="TextBox 15">
            <a:extLst>
              <a:ext uri="{FF2B5EF4-FFF2-40B4-BE49-F238E27FC236}">
                <a16:creationId xmlns:a16="http://schemas.microsoft.com/office/drawing/2014/main" id="{3184FCE4-6022-B857-5532-661D13684C52}"/>
              </a:ext>
            </a:extLst>
          </p:cNvPr>
          <p:cNvSpPr txBox="1"/>
          <p:nvPr/>
        </p:nvSpPr>
        <p:spPr>
          <a:xfrm>
            <a:off x="8324850" y="375402"/>
            <a:ext cx="3520786" cy="2308324"/>
          </a:xfrm>
          <a:prstGeom prst="rect">
            <a:avLst/>
          </a:prstGeom>
          <a:noFill/>
        </p:spPr>
        <p:txBody>
          <a:bodyPr wrap="square" rtlCol="0">
            <a:spAutoFit/>
          </a:bodyPr>
          <a:lstStyle/>
          <a:p>
            <a:pPr algn="ctr"/>
            <a:r>
              <a:rPr lang="en-ZA" sz="3600" dirty="0">
                <a:solidFill>
                  <a:schemeClr val="bg1"/>
                </a:solidFill>
                <a:latin typeface="Source Sans Pro Black" panose="020B0803030403020204" pitchFamily="34" charset="0"/>
                <a:ea typeface="Source Sans Pro Black" panose="020B0803030403020204" pitchFamily="34" charset="0"/>
              </a:rPr>
              <a:t>Have these achievements come at a price ?</a:t>
            </a:r>
          </a:p>
        </p:txBody>
      </p:sp>
      <p:sp>
        <p:nvSpPr>
          <p:cNvPr id="17" name="Content Placeholder">
            <a:extLst>
              <a:ext uri="{FF2B5EF4-FFF2-40B4-BE49-F238E27FC236}">
                <a16:creationId xmlns:a16="http://schemas.microsoft.com/office/drawing/2014/main" id="{19B44E5A-1516-771C-4164-F1CE80D06836}"/>
              </a:ext>
            </a:extLst>
          </p:cNvPr>
          <p:cNvSpPr txBox="1">
            <a:spLocks/>
          </p:cNvSpPr>
          <p:nvPr/>
        </p:nvSpPr>
        <p:spPr>
          <a:xfrm>
            <a:off x="6625936" y="3221182"/>
            <a:ext cx="5219700" cy="2473036"/>
          </a:xfrm>
          <a:prstGeom prst="rect">
            <a:avLst/>
          </a:prstGeom>
        </p:spPr>
        <p:txBody>
          <a:bodyPr>
            <a:normAutofit/>
          </a:bodyPr>
          <a:lst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1600" dirty="0">
                <a:solidFill>
                  <a:schemeClr val="bg1"/>
                </a:solidFill>
                <a:latin typeface="Source Sans Pro" panose="020B0503030403020204" pitchFamily="34" charset="0"/>
                <a:ea typeface="Source Sans Pro" panose="020B0503030403020204" pitchFamily="34" charset="0"/>
              </a:rPr>
              <a:t>In our quest to push the boundaries of machine learning, it's essential to pause and consider the implications of our work</a:t>
            </a:r>
          </a:p>
          <a:p>
            <a:pPr>
              <a:lnSpc>
                <a:spcPct val="140000"/>
              </a:lnSpc>
            </a:pPr>
            <a:r>
              <a:rPr lang="en-US" sz="1600" dirty="0">
                <a:solidFill>
                  <a:schemeClr val="bg1"/>
                </a:solidFill>
                <a:latin typeface="Source Sans Pro" panose="020B0503030403020204" pitchFamily="34" charset="0"/>
                <a:ea typeface="Source Sans Pro" panose="020B0503030403020204" pitchFamily="34" charset="0"/>
              </a:rPr>
              <a:t>Many of them have advocated for world leaders to be sent up, because, from the perspective of our daily lives, we hardly think about the Earth really is</a:t>
            </a:r>
          </a:p>
        </p:txBody>
      </p:sp>
    </p:spTree>
    <p:extLst>
      <p:ext uri="{BB962C8B-B14F-4D97-AF65-F5344CB8AC3E}">
        <p14:creationId xmlns:p14="http://schemas.microsoft.com/office/powerpoint/2010/main" val="1295624029"/>
      </p:ext>
    </p:extLst>
  </p:cSld>
  <p:clrMapOvr>
    <a:masterClrMapping/>
  </p:clrMapOvr>
  <p:transition spd="slow">
    <p:strips dir="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7E896E2-764E-CAB1-ADE9-B19B37491F3D}"/>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pic>
        <p:nvPicPr>
          <p:cNvPr id="14" name="Picture 13" descr="Smoke stacks of smoke coming out of a factory&#10;&#10;Description automatically generated">
            <a:extLst>
              <a:ext uri="{FF2B5EF4-FFF2-40B4-BE49-F238E27FC236}">
                <a16:creationId xmlns:a16="http://schemas.microsoft.com/office/drawing/2014/main" id="{C662A3D6-39B0-341C-C244-81E3D25E584F}"/>
              </a:ext>
            </a:extLst>
          </p:cNvPr>
          <p:cNvPicPr>
            <a:picLocks noChangeAspect="1"/>
          </p:cNvPicPr>
          <p:nvPr/>
        </p:nvPicPr>
        <p:blipFill>
          <a:blip r:embed="rId2">
            <a:extLst>
              <a:ext uri="{28A0092B-C50C-407E-A947-70E740481C1C}">
                <a14:useLocalDpi xmlns:a14="http://schemas.microsoft.com/office/drawing/2010/main" val="0"/>
              </a:ext>
            </a:extLst>
          </a:blip>
          <a:srcRect r="30008" b="974"/>
          <a:stretch>
            <a:fillRect/>
          </a:stretch>
        </p:blipFill>
        <p:spPr>
          <a:xfrm>
            <a:off x="-3070495" y="-2836567"/>
            <a:ext cx="11104399" cy="10505624"/>
          </a:xfrm>
          <a:custGeom>
            <a:avLst/>
            <a:gdLst>
              <a:gd name="connsiteX0" fmla="*/ 5881814 w 11104399"/>
              <a:gd name="connsiteY0" fmla="*/ 8863870 h 10505624"/>
              <a:gd name="connsiteX1" fmla="*/ 6702517 w 11104399"/>
              <a:gd name="connsiteY1" fmla="*/ 9706211 h 10505624"/>
              <a:gd name="connsiteX2" fmla="*/ 5882028 w 11104399"/>
              <a:gd name="connsiteY2" fmla="*/ 10505624 h 10505624"/>
              <a:gd name="connsiteX3" fmla="*/ 5061324 w 11104399"/>
              <a:gd name="connsiteY3" fmla="*/ 9663283 h 10505624"/>
              <a:gd name="connsiteX4" fmla="*/ 312079 w 11104399"/>
              <a:gd name="connsiteY4" fmla="*/ 2536015 h 10505624"/>
              <a:gd name="connsiteX5" fmla="*/ 5874353 w 11104399"/>
              <a:gd name="connsiteY5" fmla="*/ 8244938 h 10505624"/>
              <a:gd name="connsiteX6" fmla="*/ 4075739 w 11104399"/>
              <a:gd name="connsiteY6" fmla="*/ 9997349 h 10505624"/>
              <a:gd name="connsiteX7" fmla="*/ 0 w 11104399"/>
              <a:gd name="connsiteY7" fmla="*/ 5814153 h 10505624"/>
              <a:gd name="connsiteX8" fmla="*/ 0 w 11104399"/>
              <a:gd name="connsiteY8" fmla="*/ 2840076 h 10505624"/>
              <a:gd name="connsiteX9" fmla="*/ 3959132 w 11104399"/>
              <a:gd name="connsiteY9" fmla="*/ 0 h 10505624"/>
              <a:gd name="connsiteX10" fmla="*/ 7044833 w 11104399"/>
              <a:gd name="connsiteY10" fmla="*/ 0 h 10505624"/>
              <a:gd name="connsiteX11" fmla="*/ 11104399 w 11104399"/>
              <a:gd name="connsiteY11" fmla="*/ 4166597 h 10505624"/>
              <a:gd name="connsiteX12" fmla="*/ 9235443 w 11104399"/>
              <a:gd name="connsiteY12" fmla="*/ 5987544 h 10505624"/>
              <a:gd name="connsiteX13" fmla="*/ 3673168 w 11104399"/>
              <a:gd name="connsiteY13" fmla="*/ 278619 h 10505624"/>
              <a:gd name="connsiteX14" fmla="*/ 2548564 w 11104399"/>
              <a:gd name="connsiteY14" fmla="*/ 0 h 10505624"/>
              <a:gd name="connsiteX15" fmla="*/ 2885723 w 11104399"/>
              <a:gd name="connsiteY15" fmla="*/ 0 h 10505624"/>
              <a:gd name="connsiteX16" fmla="*/ 9769169 w 11104399"/>
              <a:gd name="connsiteY16" fmla="*/ 7064926 h 10505624"/>
              <a:gd name="connsiteX17" fmla="*/ 7401120 w 11104399"/>
              <a:gd name="connsiteY17" fmla="*/ 9372145 h 10505624"/>
              <a:gd name="connsiteX18" fmla="*/ 353482 w 11104399"/>
              <a:gd name="connsiteY18" fmla="*/ 2138696 h 1050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399" h="10505624">
                <a:moveTo>
                  <a:pt x="5881814" y="8863870"/>
                </a:moveTo>
                <a:lnTo>
                  <a:pt x="6702517" y="9706211"/>
                </a:lnTo>
                <a:lnTo>
                  <a:pt x="5882028" y="10505624"/>
                </a:lnTo>
                <a:lnTo>
                  <a:pt x="5061324" y="9663283"/>
                </a:lnTo>
                <a:close/>
                <a:moveTo>
                  <a:pt x="312079" y="2536015"/>
                </a:moveTo>
                <a:lnTo>
                  <a:pt x="5874353" y="8244938"/>
                </a:lnTo>
                <a:lnTo>
                  <a:pt x="4075739" y="9997349"/>
                </a:lnTo>
                <a:lnTo>
                  <a:pt x="0" y="5814153"/>
                </a:lnTo>
                <a:lnTo>
                  <a:pt x="0" y="2840076"/>
                </a:lnTo>
                <a:close/>
                <a:moveTo>
                  <a:pt x="3959132" y="0"/>
                </a:moveTo>
                <a:lnTo>
                  <a:pt x="7044833" y="0"/>
                </a:lnTo>
                <a:lnTo>
                  <a:pt x="11104399" y="4166597"/>
                </a:lnTo>
                <a:lnTo>
                  <a:pt x="9235443" y="5987544"/>
                </a:lnTo>
                <a:lnTo>
                  <a:pt x="3673168" y="278619"/>
                </a:lnTo>
                <a:close/>
                <a:moveTo>
                  <a:pt x="2548564" y="0"/>
                </a:moveTo>
                <a:lnTo>
                  <a:pt x="2885723" y="0"/>
                </a:lnTo>
                <a:lnTo>
                  <a:pt x="9769169" y="7064926"/>
                </a:lnTo>
                <a:lnTo>
                  <a:pt x="7401120" y="9372145"/>
                </a:lnTo>
                <a:lnTo>
                  <a:pt x="353482" y="2138696"/>
                </a:lnTo>
                <a:close/>
              </a:path>
            </a:pathLst>
          </a:custGeom>
        </p:spPr>
      </p:pic>
      <p:sp>
        <p:nvSpPr>
          <p:cNvPr id="16" name="TextBox 15">
            <a:extLst>
              <a:ext uri="{FF2B5EF4-FFF2-40B4-BE49-F238E27FC236}">
                <a16:creationId xmlns:a16="http://schemas.microsoft.com/office/drawing/2014/main" id="{3184FCE4-6022-B857-5532-661D13684C52}"/>
              </a:ext>
            </a:extLst>
          </p:cNvPr>
          <p:cNvSpPr txBox="1"/>
          <p:nvPr/>
        </p:nvSpPr>
        <p:spPr>
          <a:xfrm>
            <a:off x="8324850" y="375402"/>
            <a:ext cx="3520786" cy="2308324"/>
          </a:xfrm>
          <a:prstGeom prst="rect">
            <a:avLst/>
          </a:prstGeom>
          <a:noFill/>
        </p:spPr>
        <p:txBody>
          <a:bodyPr wrap="square" rtlCol="0">
            <a:spAutoFit/>
          </a:bodyPr>
          <a:lstStyle/>
          <a:p>
            <a:pPr algn="ctr"/>
            <a:r>
              <a:rPr lang="en-ZA" sz="3600" dirty="0">
                <a:solidFill>
                  <a:schemeClr val="bg1"/>
                </a:solidFill>
                <a:latin typeface="Source Sans Pro Black" panose="020B0803030403020204" pitchFamily="34" charset="0"/>
                <a:ea typeface="Source Sans Pro Black" panose="020B0803030403020204" pitchFamily="34" charset="0"/>
              </a:rPr>
              <a:t>Have these achievements come at a price ?</a:t>
            </a:r>
          </a:p>
        </p:txBody>
      </p:sp>
      <p:sp>
        <p:nvSpPr>
          <p:cNvPr id="17" name="Content Placeholder">
            <a:extLst>
              <a:ext uri="{FF2B5EF4-FFF2-40B4-BE49-F238E27FC236}">
                <a16:creationId xmlns:a16="http://schemas.microsoft.com/office/drawing/2014/main" id="{19B44E5A-1516-771C-4164-F1CE80D06836}"/>
              </a:ext>
            </a:extLst>
          </p:cNvPr>
          <p:cNvSpPr txBox="1">
            <a:spLocks/>
          </p:cNvSpPr>
          <p:nvPr/>
        </p:nvSpPr>
        <p:spPr>
          <a:xfrm>
            <a:off x="6625936" y="3221182"/>
            <a:ext cx="5219700" cy="2473036"/>
          </a:xfrm>
          <a:prstGeom prst="rect">
            <a:avLst/>
          </a:prstGeom>
        </p:spPr>
        <p:txBody>
          <a:bodyPr>
            <a:normAutofit/>
          </a:bodyPr>
          <a:lst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1600" dirty="0">
                <a:solidFill>
                  <a:schemeClr val="bg1"/>
                </a:solidFill>
                <a:latin typeface="Source Sans Pro" panose="020B0503030403020204" pitchFamily="34" charset="0"/>
                <a:ea typeface="Source Sans Pro" panose="020B0503030403020204" pitchFamily="34" charset="0"/>
              </a:rPr>
              <a:t>In our quest to push the boundaries of machine learning, it's essential to pause and consider the implications of our work</a:t>
            </a:r>
          </a:p>
          <a:p>
            <a:pPr>
              <a:lnSpc>
                <a:spcPct val="140000"/>
              </a:lnSpc>
            </a:pPr>
            <a:r>
              <a:rPr lang="en-US" sz="1600" dirty="0">
                <a:solidFill>
                  <a:schemeClr val="bg1"/>
                </a:solidFill>
                <a:latin typeface="Source Sans Pro" panose="020B0503030403020204" pitchFamily="34" charset="0"/>
                <a:ea typeface="Source Sans Pro" panose="020B0503030403020204" pitchFamily="34" charset="0"/>
              </a:rPr>
              <a:t>Many of them have advocated for world leaders to be sent up, because, from the perspective of our daily lives, we hardly think about the Earth really is</a:t>
            </a:r>
          </a:p>
        </p:txBody>
      </p:sp>
    </p:spTree>
    <p:extLst>
      <p:ext uri="{BB962C8B-B14F-4D97-AF65-F5344CB8AC3E}">
        <p14:creationId xmlns:p14="http://schemas.microsoft.com/office/powerpoint/2010/main" val="4187590353"/>
      </p:ext>
    </p:extLst>
  </p:cSld>
  <p:clrMapOvr>
    <a:masterClrMapping/>
  </p:clrMapOvr>
  <p:transition spd="slow">
    <p:strips dir="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7E896E2-764E-CAB1-ADE9-B19B37491F3D}"/>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pic>
        <p:nvPicPr>
          <p:cNvPr id="14" name="Picture 13">
            <a:extLst>
              <a:ext uri="{FF2B5EF4-FFF2-40B4-BE49-F238E27FC236}">
                <a16:creationId xmlns:a16="http://schemas.microsoft.com/office/drawing/2014/main" id="{C662A3D6-39B0-341C-C244-81E3D25E584F}"/>
              </a:ext>
            </a:extLst>
          </p:cNvPr>
          <p:cNvPicPr>
            <a:picLocks noChangeAspect="1"/>
          </p:cNvPicPr>
          <p:nvPr/>
        </p:nvPicPr>
        <p:blipFill>
          <a:blip r:embed="rId3">
            <a:extLst>
              <a:ext uri="{28A0092B-C50C-407E-A947-70E740481C1C}">
                <a14:useLocalDpi xmlns:a14="http://schemas.microsoft.com/office/drawing/2010/main" val="0"/>
              </a:ext>
            </a:extLst>
          </a:blip>
          <a:srcRect l="7720" r="7720"/>
          <a:stretch/>
        </p:blipFill>
        <p:spPr>
          <a:xfrm>
            <a:off x="-3070495" y="-2836567"/>
            <a:ext cx="11104399" cy="10505624"/>
          </a:xfrm>
          <a:custGeom>
            <a:avLst/>
            <a:gdLst>
              <a:gd name="connsiteX0" fmla="*/ 5881814 w 11104399"/>
              <a:gd name="connsiteY0" fmla="*/ 8863870 h 10505624"/>
              <a:gd name="connsiteX1" fmla="*/ 6702517 w 11104399"/>
              <a:gd name="connsiteY1" fmla="*/ 9706211 h 10505624"/>
              <a:gd name="connsiteX2" fmla="*/ 5882028 w 11104399"/>
              <a:gd name="connsiteY2" fmla="*/ 10505624 h 10505624"/>
              <a:gd name="connsiteX3" fmla="*/ 5061324 w 11104399"/>
              <a:gd name="connsiteY3" fmla="*/ 9663283 h 10505624"/>
              <a:gd name="connsiteX4" fmla="*/ 312079 w 11104399"/>
              <a:gd name="connsiteY4" fmla="*/ 2536015 h 10505624"/>
              <a:gd name="connsiteX5" fmla="*/ 5874353 w 11104399"/>
              <a:gd name="connsiteY5" fmla="*/ 8244938 h 10505624"/>
              <a:gd name="connsiteX6" fmla="*/ 4075739 w 11104399"/>
              <a:gd name="connsiteY6" fmla="*/ 9997349 h 10505624"/>
              <a:gd name="connsiteX7" fmla="*/ 0 w 11104399"/>
              <a:gd name="connsiteY7" fmla="*/ 5814153 h 10505624"/>
              <a:gd name="connsiteX8" fmla="*/ 0 w 11104399"/>
              <a:gd name="connsiteY8" fmla="*/ 2840076 h 10505624"/>
              <a:gd name="connsiteX9" fmla="*/ 3959132 w 11104399"/>
              <a:gd name="connsiteY9" fmla="*/ 0 h 10505624"/>
              <a:gd name="connsiteX10" fmla="*/ 7044833 w 11104399"/>
              <a:gd name="connsiteY10" fmla="*/ 0 h 10505624"/>
              <a:gd name="connsiteX11" fmla="*/ 11104399 w 11104399"/>
              <a:gd name="connsiteY11" fmla="*/ 4166597 h 10505624"/>
              <a:gd name="connsiteX12" fmla="*/ 9235443 w 11104399"/>
              <a:gd name="connsiteY12" fmla="*/ 5987544 h 10505624"/>
              <a:gd name="connsiteX13" fmla="*/ 3673168 w 11104399"/>
              <a:gd name="connsiteY13" fmla="*/ 278619 h 10505624"/>
              <a:gd name="connsiteX14" fmla="*/ 2548564 w 11104399"/>
              <a:gd name="connsiteY14" fmla="*/ 0 h 10505624"/>
              <a:gd name="connsiteX15" fmla="*/ 2885723 w 11104399"/>
              <a:gd name="connsiteY15" fmla="*/ 0 h 10505624"/>
              <a:gd name="connsiteX16" fmla="*/ 9769169 w 11104399"/>
              <a:gd name="connsiteY16" fmla="*/ 7064926 h 10505624"/>
              <a:gd name="connsiteX17" fmla="*/ 7401120 w 11104399"/>
              <a:gd name="connsiteY17" fmla="*/ 9372145 h 10505624"/>
              <a:gd name="connsiteX18" fmla="*/ 353482 w 11104399"/>
              <a:gd name="connsiteY18" fmla="*/ 2138696 h 1050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04399" h="10505624">
                <a:moveTo>
                  <a:pt x="5881814" y="8863870"/>
                </a:moveTo>
                <a:lnTo>
                  <a:pt x="6702517" y="9706211"/>
                </a:lnTo>
                <a:lnTo>
                  <a:pt x="5882028" y="10505624"/>
                </a:lnTo>
                <a:lnTo>
                  <a:pt x="5061324" y="9663283"/>
                </a:lnTo>
                <a:close/>
                <a:moveTo>
                  <a:pt x="312079" y="2536015"/>
                </a:moveTo>
                <a:lnTo>
                  <a:pt x="5874353" y="8244938"/>
                </a:lnTo>
                <a:lnTo>
                  <a:pt x="4075739" y="9997349"/>
                </a:lnTo>
                <a:lnTo>
                  <a:pt x="0" y="5814153"/>
                </a:lnTo>
                <a:lnTo>
                  <a:pt x="0" y="2840076"/>
                </a:lnTo>
                <a:close/>
                <a:moveTo>
                  <a:pt x="3959132" y="0"/>
                </a:moveTo>
                <a:lnTo>
                  <a:pt x="7044833" y="0"/>
                </a:lnTo>
                <a:lnTo>
                  <a:pt x="11104399" y="4166597"/>
                </a:lnTo>
                <a:lnTo>
                  <a:pt x="9235443" y="5987544"/>
                </a:lnTo>
                <a:lnTo>
                  <a:pt x="3673168" y="278619"/>
                </a:lnTo>
                <a:close/>
                <a:moveTo>
                  <a:pt x="2548564" y="0"/>
                </a:moveTo>
                <a:lnTo>
                  <a:pt x="2885723" y="0"/>
                </a:lnTo>
                <a:lnTo>
                  <a:pt x="9769169" y="7064926"/>
                </a:lnTo>
                <a:lnTo>
                  <a:pt x="7401120" y="9372145"/>
                </a:lnTo>
                <a:lnTo>
                  <a:pt x="353482" y="2138696"/>
                </a:lnTo>
                <a:close/>
              </a:path>
            </a:pathLst>
          </a:custGeom>
        </p:spPr>
      </p:pic>
      <p:sp>
        <p:nvSpPr>
          <p:cNvPr id="16" name="TextBox 15">
            <a:extLst>
              <a:ext uri="{FF2B5EF4-FFF2-40B4-BE49-F238E27FC236}">
                <a16:creationId xmlns:a16="http://schemas.microsoft.com/office/drawing/2014/main" id="{3184FCE4-6022-B857-5532-661D13684C52}"/>
              </a:ext>
            </a:extLst>
          </p:cNvPr>
          <p:cNvSpPr txBox="1"/>
          <p:nvPr/>
        </p:nvSpPr>
        <p:spPr>
          <a:xfrm>
            <a:off x="8324850" y="375402"/>
            <a:ext cx="3520786" cy="1200329"/>
          </a:xfrm>
          <a:prstGeom prst="rect">
            <a:avLst/>
          </a:prstGeom>
          <a:noFill/>
        </p:spPr>
        <p:txBody>
          <a:bodyPr wrap="square" rtlCol="0">
            <a:spAutoFit/>
          </a:bodyPr>
          <a:lstStyle/>
          <a:p>
            <a:pPr algn="ctr"/>
            <a:r>
              <a:rPr lang="en-ZA" sz="3600" dirty="0">
                <a:solidFill>
                  <a:schemeClr val="bg1"/>
                </a:solidFill>
                <a:latin typeface="Source Sans Pro Black" panose="020B0803030403020204" pitchFamily="34" charset="0"/>
                <a:ea typeface="Source Sans Pro Black" panose="020B0803030403020204" pitchFamily="34" charset="0"/>
              </a:rPr>
              <a:t>What can we do about it?</a:t>
            </a:r>
          </a:p>
        </p:txBody>
      </p:sp>
      <p:sp>
        <p:nvSpPr>
          <p:cNvPr id="2" name="Content Placeholder">
            <a:extLst>
              <a:ext uri="{FF2B5EF4-FFF2-40B4-BE49-F238E27FC236}">
                <a16:creationId xmlns:a16="http://schemas.microsoft.com/office/drawing/2014/main" id="{AECC0733-E306-F588-ED02-02E930AD9696}"/>
              </a:ext>
            </a:extLst>
          </p:cNvPr>
          <p:cNvSpPr txBox="1">
            <a:spLocks/>
          </p:cNvSpPr>
          <p:nvPr/>
        </p:nvSpPr>
        <p:spPr>
          <a:xfrm>
            <a:off x="6972300" y="2128002"/>
            <a:ext cx="5219700" cy="5105400"/>
          </a:xfrm>
          <a:prstGeom prst="rect">
            <a:avLst/>
          </a:prstGeom>
        </p:spPr>
        <p:txBody>
          <a:bodyPr>
            <a:normAutofit/>
          </a:bodyPr>
          <a:lst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dirty="0">
                <a:solidFill>
                  <a:schemeClr val="bg1"/>
                </a:solidFill>
                <a:latin typeface="Source Sans Pro" panose="020B0503030403020204" pitchFamily="34" charset="0"/>
                <a:ea typeface="Source Sans Pro" panose="020B0503030403020204" pitchFamily="34" charset="0"/>
              </a:rPr>
              <a:t>Leverage the concept of transfer learning</a:t>
            </a:r>
          </a:p>
          <a:p>
            <a:pPr>
              <a:lnSpc>
                <a:spcPct val="140000"/>
              </a:lnSpc>
            </a:pPr>
            <a:r>
              <a:rPr lang="en-US" dirty="0">
                <a:solidFill>
                  <a:schemeClr val="bg1"/>
                </a:solidFill>
                <a:latin typeface="Source Sans Pro" panose="020B0503030403020204" pitchFamily="34" charset="0"/>
                <a:ea typeface="Source Sans Pro" panose="020B0503030403020204" pitchFamily="34" charset="0"/>
              </a:rPr>
              <a:t>Utilize Pre-trained Models, which allow for:</a:t>
            </a:r>
          </a:p>
          <a:p>
            <a:pPr marL="514350" lvl="1" indent="-285750">
              <a:lnSpc>
                <a:spcPct val="140000"/>
              </a:lnSpc>
              <a:buFont typeface="Courier New" panose="02070309020205020404" pitchFamily="49" charset="0"/>
              <a:buChar char="o"/>
            </a:pPr>
            <a:r>
              <a:rPr lang="en-US" dirty="0">
                <a:solidFill>
                  <a:schemeClr val="bg1"/>
                </a:solidFill>
                <a:latin typeface="Source Sans Pro" panose="020B0503030403020204" pitchFamily="34" charset="0"/>
                <a:ea typeface="Source Sans Pro" panose="020B0503030403020204" pitchFamily="34" charset="0"/>
              </a:rPr>
              <a:t>Fewer training epochs</a:t>
            </a:r>
          </a:p>
          <a:p>
            <a:pPr marL="514350" lvl="1" indent="-285750">
              <a:lnSpc>
                <a:spcPct val="140000"/>
              </a:lnSpc>
              <a:buFont typeface="Courier New" panose="02070309020205020404" pitchFamily="49" charset="0"/>
              <a:buChar char="o"/>
            </a:pPr>
            <a:r>
              <a:rPr lang="en-US" dirty="0">
                <a:solidFill>
                  <a:schemeClr val="bg1"/>
                </a:solidFill>
                <a:latin typeface="Source Sans Pro" panose="020B0503030403020204" pitchFamily="34" charset="0"/>
                <a:ea typeface="Source Sans Pro" panose="020B0503030403020204" pitchFamily="34" charset="0"/>
              </a:rPr>
              <a:t>Data efficiency</a:t>
            </a:r>
          </a:p>
          <a:p>
            <a:pPr marL="514350" lvl="1" indent="-285750">
              <a:lnSpc>
                <a:spcPct val="140000"/>
              </a:lnSpc>
              <a:buFont typeface="Courier New" panose="02070309020205020404" pitchFamily="49" charset="0"/>
              <a:buChar char="o"/>
            </a:pPr>
            <a:r>
              <a:rPr lang="en-US" dirty="0">
                <a:solidFill>
                  <a:schemeClr val="bg1"/>
                </a:solidFill>
                <a:latin typeface="Source Sans Pro" panose="020B0503030403020204" pitchFamily="34" charset="0"/>
                <a:ea typeface="Source Sans Pro" panose="020B0503030403020204" pitchFamily="34" charset="0"/>
              </a:rPr>
              <a:t>Reduced hardware demands</a:t>
            </a:r>
          </a:p>
        </p:txBody>
      </p:sp>
    </p:spTree>
    <p:extLst>
      <p:ext uri="{BB962C8B-B14F-4D97-AF65-F5344CB8AC3E}">
        <p14:creationId xmlns:p14="http://schemas.microsoft.com/office/powerpoint/2010/main" val="2934359379"/>
      </p:ext>
    </p:extLst>
  </p:cSld>
  <p:clrMapOvr>
    <a:masterClrMapping/>
  </p:clrMapOvr>
  <p:transition spd="slow">
    <p:strips dir="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059F80-1725-4201-A02C-8CB68FF1DB3F}"/>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pic>
        <p:nvPicPr>
          <p:cNvPr id="11" name="Picture 10" descr="A yellow smiley face with hands on it&#10;&#10;Description automatically generated">
            <a:extLst>
              <a:ext uri="{FF2B5EF4-FFF2-40B4-BE49-F238E27FC236}">
                <a16:creationId xmlns:a16="http://schemas.microsoft.com/office/drawing/2014/main" id="{4DFB7CFF-F236-BADF-1589-04E99C6BD5D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90996" y="2223616"/>
            <a:ext cx="1410789" cy="1411835"/>
          </a:xfrm>
          <a:prstGeom prst="rect">
            <a:avLst/>
          </a:prstGeom>
        </p:spPr>
      </p:pic>
      <p:sp>
        <p:nvSpPr>
          <p:cNvPr id="2" name="TextBox 1">
            <a:extLst>
              <a:ext uri="{FF2B5EF4-FFF2-40B4-BE49-F238E27FC236}">
                <a16:creationId xmlns:a16="http://schemas.microsoft.com/office/drawing/2014/main" id="{3E269261-09EE-EBA4-A32F-2A363C4B44BF}"/>
              </a:ext>
            </a:extLst>
          </p:cNvPr>
          <p:cNvSpPr txBox="1"/>
          <p:nvPr/>
        </p:nvSpPr>
        <p:spPr>
          <a:xfrm>
            <a:off x="0" y="339634"/>
            <a:ext cx="12192000" cy="1015663"/>
          </a:xfrm>
          <a:prstGeom prst="rect">
            <a:avLst/>
          </a:prstGeom>
          <a:noFill/>
        </p:spPr>
        <p:txBody>
          <a:bodyPr wrap="square" rtlCol="0">
            <a:spAutoFit/>
          </a:bodyPr>
          <a:lstStyle/>
          <a:p>
            <a:pPr algn="ctr"/>
            <a:r>
              <a:rPr lang="en-ZA" sz="6000" dirty="0">
                <a:solidFill>
                  <a:schemeClr val="bg1"/>
                </a:solidFill>
                <a:latin typeface="Source Sans Pro Black" panose="020B0803030403020204" pitchFamily="34" charset="0"/>
                <a:ea typeface="Source Sans Pro Black" panose="020B0803030403020204" pitchFamily="34" charset="0"/>
              </a:rPr>
              <a:t>Implementation</a:t>
            </a:r>
            <a:endParaRPr lang="en-ZA" sz="7200" dirty="0">
              <a:solidFill>
                <a:schemeClr val="bg1"/>
              </a:solidFill>
              <a:latin typeface="Source Sans Pro Black" panose="020B0803030403020204" pitchFamily="34" charset="0"/>
              <a:ea typeface="Source Sans Pro Black" panose="020B0803030403020204" pitchFamily="34" charset="0"/>
            </a:endParaRPr>
          </a:p>
        </p:txBody>
      </p:sp>
      <p:pic>
        <p:nvPicPr>
          <p:cNvPr id="10" name="Picture 9" descr="A logo for a company&#10;&#10;Description automatically generated">
            <a:extLst>
              <a:ext uri="{FF2B5EF4-FFF2-40B4-BE49-F238E27FC236}">
                <a16:creationId xmlns:a16="http://schemas.microsoft.com/office/drawing/2014/main" id="{8132ED22-BF99-BEFD-EF15-FDF7EA2A3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82" y="2358825"/>
            <a:ext cx="2074460" cy="1166884"/>
          </a:xfrm>
          <a:prstGeom prst="roundRect">
            <a:avLst>
              <a:gd name="adj" fmla="val 50000"/>
            </a:avLst>
          </a:prstGeom>
        </p:spPr>
      </p:pic>
      <p:pic>
        <p:nvPicPr>
          <p:cNvPr id="13" name="Picture 12" descr="A diagram of a foreign language process&#10;&#10;Description automatically generated">
            <a:extLst>
              <a:ext uri="{FF2B5EF4-FFF2-40B4-BE49-F238E27FC236}">
                <a16:creationId xmlns:a16="http://schemas.microsoft.com/office/drawing/2014/main" id="{9868A146-6F82-BA72-1D40-1F8E54180DC0}"/>
              </a:ext>
            </a:extLst>
          </p:cNvPr>
          <p:cNvPicPr>
            <a:picLocks noChangeAspect="1"/>
          </p:cNvPicPr>
          <p:nvPr/>
        </p:nvPicPr>
        <p:blipFill rotWithShape="1">
          <a:blip r:embed="rId5">
            <a:extLst>
              <a:ext uri="{28A0092B-C50C-407E-A947-70E740481C1C}">
                <a14:useLocalDpi xmlns:a14="http://schemas.microsoft.com/office/drawing/2010/main" val="0"/>
              </a:ext>
            </a:extLst>
          </a:blip>
          <a:srcRect t="30037" b="9804"/>
          <a:stretch/>
        </p:blipFill>
        <p:spPr>
          <a:xfrm>
            <a:off x="8132184" y="2511747"/>
            <a:ext cx="2895725" cy="862741"/>
          </a:xfrm>
          <a:prstGeom prst="roundRect">
            <a:avLst>
              <a:gd name="adj" fmla="val 20163"/>
            </a:avLst>
          </a:prstGeom>
        </p:spPr>
      </p:pic>
      <p:pic>
        <p:nvPicPr>
          <p:cNvPr id="15" name="Picture 14" descr="A wrench and screwdriver&#10;&#10;Description automatically generated">
            <a:extLst>
              <a:ext uri="{FF2B5EF4-FFF2-40B4-BE49-F238E27FC236}">
                <a16:creationId xmlns:a16="http://schemas.microsoft.com/office/drawing/2014/main" id="{8CC4BB54-9DDD-F8B7-D5A8-67059E90CC5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4970" y1="67313" x2="64970" y2="67313"/>
                        <a14:foregroundMark x1="64970" y1="52848" x2="64970" y2="65939"/>
                        <a14:foregroundMark x1="44283" y1="41131" x2="39475" y2="37010"/>
                        <a14:backgroundMark x1="31192" y1="56283" x2="31192" y2="56283"/>
                        <a14:backgroundMark x1="31192" y1="56283" x2="31192" y2="56283"/>
                      </a14:backgroundRemoval>
                    </a14:imgEffect>
                  </a14:imgLayer>
                </a14:imgProps>
              </a:ext>
              <a:ext uri="{28A0092B-C50C-407E-A947-70E740481C1C}">
                <a14:useLocalDpi xmlns:a14="http://schemas.microsoft.com/office/drawing/2010/main" val="0"/>
              </a:ext>
            </a:extLst>
          </a:blip>
          <a:stretch>
            <a:fillRect/>
          </a:stretch>
        </p:blipFill>
        <p:spPr>
          <a:xfrm>
            <a:off x="1689950" y="4720837"/>
            <a:ext cx="1411835" cy="1411835"/>
          </a:xfrm>
          <a:prstGeom prst="ellipse">
            <a:avLst/>
          </a:prstGeom>
        </p:spPr>
      </p:pic>
      <p:pic>
        <p:nvPicPr>
          <p:cNvPr id="19" name="Picture 18" descr="A colorful graphic with a magnifying glass and a graph&#10;&#10;Description automatically generated">
            <a:extLst>
              <a:ext uri="{FF2B5EF4-FFF2-40B4-BE49-F238E27FC236}">
                <a16:creationId xmlns:a16="http://schemas.microsoft.com/office/drawing/2014/main" id="{9C875AF8-8451-5174-68DE-32FDC0A9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9868" y="4332022"/>
            <a:ext cx="2100356" cy="2018495"/>
          </a:xfrm>
          <a:prstGeom prst="rect">
            <a:avLst/>
          </a:prstGeom>
        </p:spPr>
      </p:pic>
      <p:pic>
        <p:nvPicPr>
          <p:cNvPr id="21" name="Picture 20" descr="A blue circle with a magnifying glass and a bug on it&#10;&#10;Description automatically generated">
            <a:extLst>
              <a:ext uri="{FF2B5EF4-FFF2-40B4-BE49-F238E27FC236}">
                <a16:creationId xmlns:a16="http://schemas.microsoft.com/office/drawing/2014/main" id="{EBB5F93C-C085-EB77-E0E0-561CA67B139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9111" y1="42692" x2="39111" y2="42692"/>
                        <a14:foregroundMark x1="42111" y1="36154" x2="42111" y2="36154"/>
                        <a14:foregroundMark x1="40222" y1="33654" x2="36444" y2="68462"/>
                        <a14:foregroundMark x1="36778" y1="33269" x2="49556" y2="56538"/>
                        <a14:foregroundMark x1="49556" y1="56538" x2="49444" y2="66346"/>
                        <a14:foregroundMark x1="44000" y1="35385" x2="49000" y2="35385"/>
                        <a14:foregroundMark x1="42667" y1="58654" x2="42667" y2="51346"/>
                        <a14:foregroundMark x1="74444" y1="50000" x2="74444" y2="50000"/>
                        <a14:backgroundMark x1="12889" y1="16538" x2="12889" y2="16538"/>
                        <a14:backgroundMark x1="17667" y1="15769" x2="16444" y2="51731"/>
                        <a14:backgroundMark x1="16444" y1="51731" x2="19778" y2="79423"/>
                        <a14:backgroundMark x1="19778" y1="79423" x2="20667" y2="82308"/>
                      </a14:backgroundRemoval>
                    </a14:imgEffect>
                  </a14:imgLayer>
                </a14:imgProps>
              </a:ext>
              <a:ext uri="{28A0092B-C50C-407E-A947-70E740481C1C}">
                <a14:useLocalDpi xmlns:a14="http://schemas.microsoft.com/office/drawing/2010/main" val="0"/>
              </a:ext>
            </a:extLst>
          </a:blip>
          <a:stretch>
            <a:fillRect/>
          </a:stretch>
        </p:blipFill>
        <p:spPr>
          <a:xfrm>
            <a:off x="4466667" y="4367827"/>
            <a:ext cx="3665517" cy="2117854"/>
          </a:xfrm>
          <a:prstGeom prst="rect">
            <a:avLst/>
          </a:prstGeom>
        </p:spPr>
      </p:pic>
    </p:spTree>
    <p:extLst>
      <p:ext uri="{BB962C8B-B14F-4D97-AF65-F5344CB8AC3E}">
        <p14:creationId xmlns:p14="http://schemas.microsoft.com/office/powerpoint/2010/main" val="1922265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059F80-1725-4201-A02C-8CB68FF1DB3F}"/>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pic>
        <p:nvPicPr>
          <p:cNvPr id="11" name="Picture 10" descr="A yellow smiley face with hands on it&#10;&#10;Description automatically generated">
            <a:extLst>
              <a:ext uri="{FF2B5EF4-FFF2-40B4-BE49-F238E27FC236}">
                <a16:creationId xmlns:a16="http://schemas.microsoft.com/office/drawing/2014/main" id="{4DFB7CFF-F236-BADF-1589-04E99C6BD5D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90996" y="2223616"/>
            <a:ext cx="1410789" cy="1411835"/>
          </a:xfrm>
          <a:prstGeom prst="rect">
            <a:avLst/>
          </a:prstGeom>
        </p:spPr>
      </p:pic>
      <p:sp>
        <p:nvSpPr>
          <p:cNvPr id="2" name="TextBox 1">
            <a:extLst>
              <a:ext uri="{FF2B5EF4-FFF2-40B4-BE49-F238E27FC236}">
                <a16:creationId xmlns:a16="http://schemas.microsoft.com/office/drawing/2014/main" id="{3E269261-09EE-EBA4-A32F-2A363C4B44BF}"/>
              </a:ext>
            </a:extLst>
          </p:cNvPr>
          <p:cNvSpPr txBox="1"/>
          <p:nvPr/>
        </p:nvSpPr>
        <p:spPr>
          <a:xfrm>
            <a:off x="0" y="339634"/>
            <a:ext cx="12192000" cy="1015663"/>
          </a:xfrm>
          <a:prstGeom prst="rect">
            <a:avLst/>
          </a:prstGeom>
          <a:noFill/>
        </p:spPr>
        <p:txBody>
          <a:bodyPr wrap="square" rtlCol="0">
            <a:spAutoFit/>
          </a:bodyPr>
          <a:lstStyle/>
          <a:p>
            <a:pPr algn="ctr"/>
            <a:r>
              <a:rPr lang="en-ZA" sz="6000" dirty="0">
                <a:solidFill>
                  <a:schemeClr val="bg1"/>
                </a:solidFill>
                <a:latin typeface="Source Sans Pro Black" panose="020B0803030403020204" pitchFamily="34" charset="0"/>
                <a:ea typeface="Source Sans Pro Black" panose="020B0803030403020204" pitchFamily="34" charset="0"/>
              </a:rPr>
              <a:t>Implementation</a:t>
            </a:r>
            <a:endParaRPr lang="en-ZA" sz="7200" dirty="0">
              <a:solidFill>
                <a:schemeClr val="bg1"/>
              </a:solidFill>
              <a:latin typeface="Source Sans Pro Black" panose="020B0803030403020204" pitchFamily="34" charset="0"/>
              <a:ea typeface="Source Sans Pro Black" panose="020B0803030403020204" pitchFamily="34" charset="0"/>
            </a:endParaRPr>
          </a:p>
        </p:txBody>
      </p:sp>
      <p:pic>
        <p:nvPicPr>
          <p:cNvPr id="10" name="Picture 9" descr="A logo for a company&#10;&#10;Description automatically generated">
            <a:extLst>
              <a:ext uri="{FF2B5EF4-FFF2-40B4-BE49-F238E27FC236}">
                <a16:creationId xmlns:a16="http://schemas.microsoft.com/office/drawing/2014/main" id="{8132ED22-BF99-BEFD-EF15-FDF7EA2A3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82" y="2358825"/>
            <a:ext cx="2074460" cy="1166884"/>
          </a:xfrm>
          <a:prstGeom prst="roundRect">
            <a:avLst>
              <a:gd name="adj" fmla="val 50000"/>
            </a:avLst>
          </a:prstGeom>
        </p:spPr>
      </p:pic>
      <p:pic>
        <p:nvPicPr>
          <p:cNvPr id="13" name="Picture 12" descr="A diagram of a foreign language process&#10;&#10;Description automatically generated">
            <a:extLst>
              <a:ext uri="{FF2B5EF4-FFF2-40B4-BE49-F238E27FC236}">
                <a16:creationId xmlns:a16="http://schemas.microsoft.com/office/drawing/2014/main" id="{9868A146-6F82-BA72-1D40-1F8E54180DC0}"/>
              </a:ext>
            </a:extLst>
          </p:cNvPr>
          <p:cNvPicPr>
            <a:picLocks noChangeAspect="1"/>
          </p:cNvPicPr>
          <p:nvPr/>
        </p:nvPicPr>
        <p:blipFill rotWithShape="1">
          <a:blip r:embed="rId5">
            <a:extLst>
              <a:ext uri="{28A0092B-C50C-407E-A947-70E740481C1C}">
                <a14:useLocalDpi xmlns:a14="http://schemas.microsoft.com/office/drawing/2010/main" val="0"/>
              </a:ext>
            </a:extLst>
          </a:blip>
          <a:srcRect t="30037" b="9804"/>
          <a:stretch/>
        </p:blipFill>
        <p:spPr>
          <a:xfrm>
            <a:off x="8132184" y="2511747"/>
            <a:ext cx="2895725" cy="862741"/>
          </a:xfrm>
          <a:prstGeom prst="roundRect">
            <a:avLst>
              <a:gd name="adj" fmla="val 20163"/>
            </a:avLst>
          </a:prstGeom>
        </p:spPr>
      </p:pic>
      <p:pic>
        <p:nvPicPr>
          <p:cNvPr id="15" name="Picture 14" descr="A wrench and screwdriver&#10;&#10;Description automatically generated">
            <a:extLst>
              <a:ext uri="{FF2B5EF4-FFF2-40B4-BE49-F238E27FC236}">
                <a16:creationId xmlns:a16="http://schemas.microsoft.com/office/drawing/2014/main" id="{8CC4BB54-9DDD-F8B7-D5A8-67059E90CC5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4970" y1="67313" x2="64970" y2="67313"/>
                        <a14:foregroundMark x1="64970" y1="52848" x2="64970" y2="65939"/>
                        <a14:foregroundMark x1="44283" y1="41131" x2="39475" y2="37010"/>
                        <a14:backgroundMark x1="31192" y1="56283" x2="31192" y2="56283"/>
                        <a14:backgroundMark x1="31192" y1="56283" x2="31192" y2="56283"/>
                      </a14:backgroundRemoval>
                    </a14:imgEffect>
                  </a14:imgLayer>
                </a14:imgProps>
              </a:ext>
              <a:ext uri="{28A0092B-C50C-407E-A947-70E740481C1C}">
                <a14:useLocalDpi xmlns:a14="http://schemas.microsoft.com/office/drawing/2010/main" val="0"/>
              </a:ext>
            </a:extLst>
          </a:blip>
          <a:stretch>
            <a:fillRect/>
          </a:stretch>
        </p:blipFill>
        <p:spPr>
          <a:xfrm>
            <a:off x="1689950" y="4720837"/>
            <a:ext cx="1411835" cy="1411835"/>
          </a:xfrm>
          <a:prstGeom prst="ellipse">
            <a:avLst/>
          </a:prstGeom>
        </p:spPr>
      </p:pic>
      <p:pic>
        <p:nvPicPr>
          <p:cNvPr id="19" name="Picture 18" descr="A colorful graphic with a magnifying glass and a graph&#10;&#10;Description automatically generated">
            <a:extLst>
              <a:ext uri="{FF2B5EF4-FFF2-40B4-BE49-F238E27FC236}">
                <a16:creationId xmlns:a16="http://schemas.microsoft.com/office/drawing/2014/main" id="{9C875AF8-8451-5174-68DE-32FDC0A9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9868" y="4332022"/>
            <a:ext cx="2100356" cy="2018495"/>
          </a:xfrm>
          <a:prstGeom prst="rect">
            <a:avLst/>
          </a:prstGeom>
        </p:spPr>
      </p:pic>
      <p:pic>
        <p:nvPicPr>
          <p:cNvPr id="21" name="Picture 20" descr="A blue circle with a magnifying glass and a bug on it&#10;&#10;Description automatically generated">
            <a:extLst>
              <a:ext uri="{FF2B5EF4-FFF2-40B4-BE49-F238E27FC236}">
                <a16:creationId xmlns:a16="http://schemas.microsoft.com/office/drawing/2014/main" id="{EBB5F93C-C085-EB77-E0E0-561CA67B139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9111" y1="42692" x2="39111" y2="42692"/>
                        <a14:foregroundMark x1="42111" y1="36154" x2="42111" y2="36154"/>
                        <a14:foregroundMark x1="40222" y1="33654" x2="36444" y2="68462"/>
                        <a14:foregroundMark x1="36778" y1="33269" x2="49556" y2="56538"/>
                        <a14:foregroundMark x1="49556" y1="56538" x2="49444" y2="66346"/>
                        <a14:foregroundMark x1="44000" y1="35385" x2="49000" y2="35385"/>
                        <a14:foregroundMark x1="42667" y1="58654" x2="42667" y2="51346"/>
                        <a14:foregroundMark x1="74444" y1="50000" x2="74444" y2="50000"/>
                        <a14:backgroundMark x1="12889" y1="16538" x2="12889" y2="16538"/>
                        <a14:backgroundMark x1="17667" y1="15769" x2="16444" y2="51731"/>
                        <a14:backgroundMark x1="16444" y1="51731" x2="19778" y2="79423"/>
                        <a14:backgroundMark x1="19778" y1="79423" x2="20667" y2="82308"/>
                      </a14:backgroundRemoval>
                    </a14:imgEffect>
                  </a14:imgLayer>
                </a14:imgProps>
              </a:ext>
              <a:ext uri="{28A0092B-C50C-407E-A947-70E740481C1C}">
                <a14:useLocalDpi xmlns:a14="http://schemas.microsoft.com/office/drawing/2010/main" val="0"/>
              </a:ext>
            </a:extLst>
          </a:blip>
          <a:stretch>
            <a:fillRect/>
          </a:stretch>
        </p:blipFill>
        <p:spPr>
          <a:xfrm>
            <a:off x="4466667" y="4367827"/>
            <a:ext cx="3665517" cy="2117854"/>
          </a:xfrm>
          <a:prstGeom prst="rect">
            <a:avLst/>
          </a:prstGeom>
        </p:spPr>
      </p:pic>
      <p:sp>
        <p:nvSpPr>
          <p:cNvPr id="4" name="Circle: Hollow 3">
            <a:extLst>
              <a:ext uri="{FF2B5EF4-FFF2-40B4-BE49-F238E27FC236}">
                <a16:creationId xmlns:a16="http://schemas.microsoft.com/office/drawing/2014/main" id="{8E9C7DF7-D13A-BB89-246A-7CA6820C95FA}"/>
              </a:ext>
            </a:extLst>
          </p:cNvPr>
          <p:cNvSpPr/>
          <p:nvPr/>
        </p:nvSpPr>
        <p:spPr>
          <a:xfrm>
            <a:off x="-8347085" y="-7814914"/>
            <a:ext cx="21501300" cy="21501300"/>
          </a:xfrm>
          <a:prstGeom prst="donut">
            <a:avLst>
              <a:gd name="adj" fmla="val 44948"/>
            </a:avLst>
          </a:prstGeom>
          <a:solidFill>
            <a:srgbClr val="00B0F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6" name="TextBox 5">
            <a:extLst>
              <a:ext uri="{FF2B5EF4-FFF2-40B4-BE49-F238E27FC236}">
                <a16:creationId xmlns:a16="http://schemas.microsoft.com/office/drawing/2014/main" id="{1CE84C8D-6A31-A4B4-AAB4-B3AB45128D5B}"/>
              </a:ext>
            </a:extLst>
          </p:cNvPr>
          <p:cNvSpPr txBox="1"/>
          <p:nvPr/>
        </p:nvSpPr>
        <p:spPr>
          <a:xfrm>
            <a:off x="3876518" y="2081826"/>
            <a:ext cx="4056824" cy="2862322"/>
          </a:xfrm>
          <a:prstGeom prst="rect">
            <a:avLst/>
          </a:prstGeom>
          <a:solidFill>
            <a:schemeClr val="tx1">
              <a:alpha val="70000"/>
            </a:schemeClr>
          </a:solidFill>
          <a:ln>
            <a:noFill/>
          </a:ln>
        </p:spPr>
        <p:txBody>
          <a:bodyPr wrap="square" rtlCol="0">
            <a:spAutoFit/>
          </a:bodyPr>
          <a:lstStyle/>
          <a:p>
            <a:pPr lvl="0"/>
            <a:r>
              <a:rPr lang="en-US" dirty="0">
                <a:solidFill>
                  <a:schemeClr val="bg1"/>
                </a:solidFill>
                <a:latin typeface="Source Sans Pro Black" panose="020B0803030403020204" pitchFamily="34" charset="0"/>
                <a:ea typeface="Source Sans Pro Black" panose="020B0803030403020204" pitchFamily="34" charset="0"/>
              </a:rPr>
              <a:t>Leveraging PTM’s</a:t>
            </a:r>
            <a:r>
              <a:rPr lang="en-US" dirty="0">
                <a:solidFill>
                  <a:schemeClr val="bg1"/>
                </a:solidFill>
              </a:rPr>
              <a:t>:</a:t>
            </a:r>
          </a:p>
          <a:p>
            <a:pPr lvl="0"/>
            <a:endParaRPr lang="en-US" dirty="0">
              <a:solidFill>
                <a:schemeClr val="bg1"/>
              </a:solidFill>
            </a:endParaRPr>
          </a:p>
          <a:p>
            <a:pPr marL="285750" lvl="0" indent="-285750">
              <a:buFont typeface="Arial" panose="020B0604020202020204" pitchFamily="34" charset="0"/>
              <a:buChar char="•"/>
            </a:pPr>
            <a:r>
              <a:rPr lang="en-US" dirty="0">
                <a:solidFill>
                  <a:schemeClr val="bg1"/>
                </a:solidFill>
                <a:latin typeface="Source Sans Pro" panose="020B0503030403020204" pitchFamily="34" charset="0"/>
                <a:ea typeface="Source Sans Pro" panose="020B0503030403020204" pitchFamily="34" charset="0"/>
              </a:rPr>
              <a:t>I've chosen to utilize the Hugging Face platform for accessing pre-trained models</a:t>
            </a:r>
          </a:p>
          <a:p>
            <a:pPr marL="285750" lvl="0" indent="-285750">
              <a:buFont typeface="Arial" panose="020B0604020202020204" pitchFamily="34" charset="0"/>
              <a:buChar char="•"/>
            </a:pPr>
            <a:r>
              <a:rPr lang="en-US" dirty="0">
                <a:solidFill>
                  <a:schemeClr val="bg1"/>
                </a:solidFill>
                <a:latin typeface="Source Sans Pro" panose="020B0503030403020204" pitchFamily="34" charset="0"/>
                <a:ea typeface="Source Sans Pro" panose="020B0503030403020204" pitchFamily="34" charset="0"/>
              </a:rPr>
              <a:t>It offers a framework for training and deploying models</a:t>
            </a:r>
          </a:p>
          <a:p>
            <a:pPr marL="285750" lvl="0" indent="-285750">
              <a:buFont typeface="Arial" panose="020B0604020202020204" pitchFamily="34" charset="0"/>
              <a:buChar char="•"/>
            </a:pPr>
            <a:r>
              <a:rPr lang="en-US" dirty="0">
                <a:solidFill>
                  <a:schemeClr val="bg1"/>
                </a:solidFill>
                <a:latin typeface="Source Sans Pro" panose="020B0503030403020204" pitchFamily="34" charset="0"/>
                <a:ea typeface="Source Sans Pro" panose="020B0503030403020204" pitchFamily="34" charset="0"/>
              </a:rPr>
              <a:t>Hugging Face fosters a collaborative and open-source ethos</a:t>
            </a:r>
          </a:p>
          <a:p>
            <a:r>
              <a:rPr lang="en-ZA" dirty="0">
                <a:solidFill>
                  <a:schemeClr val="bg1"/>
                </a:solidFill>
              </a:rPr>
              <a:t> </a:t>
            </a:r>
          </a:p>
        </p:txBody>
      </p:sp>
    </p:spTree>
    <p:extLst>
      <p:ext uri="{BB962C8B-B14F-4D97-AF65-F5344CB8AC3E}">
        <p14:creationId xmlns:p14="http://schemas.microsoft.com/office/powerpoint/2010/main" val="256809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059F80-1725-4201-A02C-8CB68FF1DB3F}"/>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pic>
        <p:nvPicPr>
          <p:cNvPr id="11" name="Picture 10" descr="A yellow smiley face with hands on it&#10;&#10;Description automatically generated">
            <a:extLst>
              <a:ext uri="{FF2B5EF4-FFF2-40B4-BE49-F238E27FC236}">
                <a16:creationId xmlns:a16="http://schemas.microsoft.com/office/drawing/2014/main" id="{4DFB7CFF-F236-BADF-1589-04E99C6BD5D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90996" y="2223616"/>
            <a:ext cx="1410789" cy="1411835"/>
          </a:xfrm>
          <a:prstGeom prst="rect">
            <a:avLst/>
          </a:prstGeom>
        </p:spPr>
      </p:pic>
      <p:sp>
        <p:nvSpPr>
          <p:cNvPr id="2" name="TextBox 1">
            <a:extLst>
              <a:ext uri="{FF2B5EF4-FFF2-40B4-BE49-F238E27FC236}">
                <a16:creationId xmlns:a16="http://schemas.microsoft.com/office/drawing/2014/main" id="{3E269261-09EE-EBA4-A32F-2A363C4B44BF}"/>
              </a:ext>
            </a:extLst>
          </p:cNvPr>
          <p:cNvSpPr txBox="1"/>
          <p:nvPr/>
        </p:nvSpPr>
        <p:spPr>
          <a:xfrm>
            <a:off x="0" y="339634"/>
            <a:ext cx="12192000" cy="1015663"/>
          </a:xfrm>
          <a:prstGeom prst="rect">
            <a:avLst/>
          </a:prstGeom>
          <a:noFill/>
        </p:spPr>
        <p:txBody>
          <a:bodyPr wrap="square" rtlCol="0">
            <a:spAutoFit/>
          </a:bodyPr>
          <a:lstStyle/>
          <a:p>
            <a:pPr algn="ctr"/>
            <a:r>
              <a:rPr lang="en-ZA" sz="6000" dirty="0">
                <a:solidFill>
                  <a:schemeClr val="bg1"/>
                </a:solidFill>
                <a:latin typeface="Source Sans Pro Black" panose="020B0803030403020204" pitchFamily="34" charset="0"/>
                <a:ea typeface="Source Sans Pro Black" panose="020B0803030403020204" pitchFamily="34" charset="0"/>
              </a:rPr>
              <a:t>Implementation</a:t>
            </a:r>
            <a:endParaRPr lang="en-ZA" sz="7200" dirty="0">
              <a:solidFill>
                <a:schemeClr val="bg1"/>
              </a:solidFill>
              <a:latin typeface="Source Sans Pro Black" panose="020B0803030403020204" pitchFamily="34" charset="0"/>
              <a:ea typeface="Source Sans Pro Black" panose="020B0803030403020204" pitchFamily="34" charset="0"/>
            </a:endParaRPr>
          </a:p>
        </p:txBody>
      </p:sp>
      <p:pic>
        <p:nvPicPr>
          <p:cNvPr id="10" name="Picture 9" descr="A logo for a company&#10;&#10;Description automatically generated">
            <a:extLst>
              <a:ext uri="{FF2B5EF4-FFF2-40B4-BE49-F238E27FC236}">
                <a16:creationId xmlns:a16="http://schemas.microsoft.com/office/drawing/2014/main" id="{8132ED22-BF99-BEFD-EF15-FDF7EA2A3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82" y="2358825"/>
            <a:ext cx="2074460" cy="1166884"/>
          </a:xfrm>
          <a:prstGeom prst="roundRect">
            <a:avLst>
              <a:gd name="adj" fmla="val 50000"/>
            </a:avLst>
          </a:prstGeom>
        </p:spPr>
      </p:pic>
      <p:pic>
        <p:nvPicPr>
          <p:cNvPr id="13" name="Picture 12" descr="A diagram of a foreign language process&#10;&#10;Description automatically generated">
            <a:extLst>
              <a:ext uri="{FF2B5EF4-FFF2-40B4-BE49-F238E27FC236}">
                <a16:creationId xmlns:a16="http://schemas.microsoft.com/office/drawing/2014/main" id="{9868A146-6F82-BA72-1D40-1F8E54180DC0}"/>
              </a:ext>
            </a:extLst>
          </p:cNvPr>
          <p:cNvPicPr>
            <a:picLocks noChangeAspect="1"/>
          </p:cNvPicPr>
          <p:nvPr/>
        </p:nvPicPr>
        <p:blipFill rotWithShape="1">
          <a:blip r:embed="rId5">
            <a:extLst>
              <a:ext uri="{28A0092B-C50C-407E-A947-70E740481C1C}">
                <a14:useLocalDpi xmlns:a14="http://schemas.microsoft.com/office/drawing/2010/main" val="0"/>
              </a:ext>
            </a:extLst>
          </a:blip>
          <a:srcRect t="30037" b="9804"/>
          <a:stretch/>
        </p:blipFill>
        <p:spPr>
          <a:xfrm>
            <a:off x="8132184" y="2511747"/>
            <a:ext cx="2895725" cy="862741"/>
          </a:xfrm>
          <a:prstGeom prst="roundRect">
            <a:avLst>
              <a:gd name="adj" fmla="val 20163"/>
            </a:avLst>
          </a:prstGeom>
        </p:spPr>
      </p:pic>
      <p:pic>
        <p:nvPicPr>
          <p:cNvPr id="15" name="Picture 14" descr="A wrench and screwdriver&#10;&#10;Description automatically generated">
            <a:extLst>
              <a:ext uri="{FF2B5EF4-FFF2-40B4-BE49-F238E27FC236}">
                <a16:creationId xmlns:a16="http://schemas.microsoft.com/office/drawing/2014/main" id="{8CC4BB54-9DDD-F8B7-D5A8-67059E90CC5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4970" y1="67313" x2="64970" y2="67313"/>
                        <a14:foregroundMark x1="64970" y1="52848" x2="64970" y2="65939"/>
                        <a14:foregroundMark x1="44283" y1="41131" x2="39475" y2="37010"/>
                        <a14:backgroundMark x1="31192" y1="56283" x2="31192" y2="56283"/>
                        <a14:backgroundMark x1="31192" y1="56283" x2="31192" y2="56283"/>
                      </a14:backgroundRemoval>
                    </a14:imgEffect>
                  </a14:imgLayer>
                </a14:imgProps>
              </a:ext>
              <a:ext uri="{28A0092B-C50C-407E-A947-70E740481C1C}">
                <a14:useLocalDpi xmlns:a14="http://schemas.microsoft.com/office/drawing/2010/main" val="0"/>
              </a:ext>
            </a:extLst>
          </a:blip>
          <a:stretch>
            <a:fillRect/>
          </a:stretch>
        </p:blipFill>
        <p:spPr>
          <a:xfrm>
            <a:off x="1689950" y="4720837"/>
            <a:ext cx="1411835" cy="1411835"/>
          </a:xfrm>
          <a:prstGeom prst="ellipse">
            <a:avLst/>
          </a:prstGeom>
        </p:spPr>
      </p:pic>
      <p:pic>
        <p:nvPicPr>
          <p:cNvPr id="19" name="Picture 18" descr="A colorful graphic with a magnifying glass and a graph&#10;&#10;Description automatically generated">
            <a:extLst>
              <a:ext uri="{FF2B5EF4-FFF2-40B4-BE49-F238E27FC236}">
                <a16:creationId xmlns:a16="http://schemas.microsoft.com/office/drawing/2014/main" id="{9C875AF8-8451-5174-68DE-32FDC0A9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9868" y="4332022"/>
            <a:ext cx="2100356" cy="2018495"/>
          </a:xfrm>
          <a:prstGeom prst="rect">
            <a:avLst/>
          </a:prstGeom>
        </p:spPr>
      </p:pic>
      <p:pic>
        <p:nvPicPr>
          <p:cNvPr id="21" name="Picture 20" descr="A blue circle with a magnifying glass and a bug on it&#10;&#10;Description automatically generated">
            <a:extLst>
              <a:ext uri="{FF2B5EF4-FFF2-40B4-BE49-F238E27FC236}">
                <a16:creationId xmlns:a16="http://schemas.microsoft.com/office/drawing/2014/main" id="{EBB5F93C-C085-EB77-E0E0-561CA67B139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9111" y1="42692" x2="39111" y2="42692"/>
                        <a14:foregroundMark x1="42111" y1="36154" x2="42111" y2="36154"/>
                        <a14:foregroundMark x1="40222" y1="33654" x2="36444" y2="68462"/>
                        <a14:foregroundMark x1="36778" y1="33269" x2="49556" y2="56538"/>
                        <a14:foregroundMark x1="49556" y1="56538" x2="49444" y2="66346"/>
                        <a14:foregroundMark x1="44000" y1="35385" x2="49000" y2="35385"/>
                        <a14:foregroundMark x1="42667" y1="58654" x2="42667" y2="51346"/>
                        <a14:foregroundMark x1="74444" y1="50000" x2="74444" y2="50000"/>
                        <a14:backgroundMark x1="12889" y1="16538" x2="12889" y2="16538"/>
                        <a14:backgroundMark x1="17667" y1="15769" x2="16444" y2="51731"/>
                        <a14:backgroundMark x1="16444" y1="51731" x2="19778" y2="79423"/>
                        <a14:backgroundMark x1="19778" y1="79423" x2="20667" y2="82308"/>
                      </a14:backgroundRemoval>
                    </a14:imgEffect>
                  </a14:imgLayer>
                </a14:imgProps>
              </a:ext>
              <a:ext uri="{28A0092B-C50C-407E-A947-70E740481C1C}">
                <a14:useLocalDpi xmlns:a14="http://schemas.microsoft.com/office/drawing/2010/main" val="0"/>
              </a:ext>
            </a:extLst>
          </a:blip>
          <a:stretch>
            <a:fillRect/>
          </a:stretch>
        </p:blipFill>
        <p:spPr>
          <a:xfrm>
            <a:off x="4466667" y="4367827"/>
            <a:ext cx="3665517" cy="2117854"/>
          </a:xfrm>
          <a:prstGeom prst="rect">
            <a:avLst/>
          </a:prstGeom>
        </p:spPr>
      </p:pic>
      <p:sp>
        <p:nvSpPr>
          <p:cNvPr id="4" name="Circle: Hollow 3">
            <a:extLst>
              <a:ext uri="{FF2B5EF4-FFF2-40B4-BE49-F238E27FC236}">
                <a16:creationId xmlns:a16="http://schemas.microsoft.com/office/drawing/2014/main" id="{8E9C7DF7-D13A-BB89-246A-7CA6820C95FA}"/>
              </a:ext>
            </a:extLst>
          </p:cNvPr>
          <p:cNvSpPr/>
          <p:nvPr/>
        </p:nvSpPr>
        <p:spPr>
          <a:xfrm>
            <a:off x="-4654650" y="-7814914"/>
            <a:ext cx="21501300" cy="21501300"/>
          </a:xfrm>
          <a:prstGeom prst="donut">
            <a:avLst>
              <a:gd name="adj" fmla="val 44948"/>
            </a:avLst>
          </a:prstGeom>
          <a:solidFill>
            <a:srgbClr val="00B0F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6" name="TextBox 5">
            <a:extLst>
              <a:ext uri="{FF2B5EF4-FFF2-40B4-BE49-F238E27FC236}">
                <a16:creationId xmlns:a16="http://schemas.microsoft.com/office/drawing/2014/main" id="{1CE84C8D-6A31-A4B4-AAB4-B3AB45128D5B}"/>
              </a:ext>
            </a:extLst>
          </p:cNvPr>
          <p:cNvSpPr txBox="1"/>
          <p:nvPr/>
        </p:nvSpPr>
        <p:spPr>
          <a:xfrm>
            <a:off x="7756435" y="1809546"/>
            <a:ext cx="4056824" cy="4491101"/>
          </a:xfrm>
          <a:prstGeom prst="rect">
            <a:avLst/>
          </a:prstGeom>
          <a:solidFill>
            <a:schemeClr val="tx1">
              <a:alpha val="70000"/>
            </a:schemeClr>
          </a:solidFill>
          <a:ln>
            <a:noFill/>
          </a:ln>
        </p:spPr>
        <p:txBody>
          <a:bodyPr wrap="square" rtlCol="0">
            <a:spAutoFit/>
          </a:bodyPr>
          <a:lstStyle/>
          <a:p>
            <a:pPr lvl="0"/>
            <a:r>
              <a:rPr lang="en-US" dirty="0">
                <a:solidFill>
                  <a:schemeClr val="bg1"/>
                </a:solidFill>
                <a:latin typeface="Source Sans Pro Black" panose="020B0803030403020204" pitchFamily="34" charset="0"/>
                <a:ea typeface="Source Sans Pro Black" panose="020B0803030403020204" pitchFamily="34" charset="0"/>
              </a:rPr>
              <a:t>Software and Environment</a:t>
            </a:r>
            <a:r>
              <a:rPr lang="en-US" dirty="0">
                <a:solidFill>
                  <a:schemeClr val="bg1"/>
                </a:solidFill>
              </a:rPr>
              <a:t>:</a:t>
            </a:r>
          </a:p>
          <a:p>
            <a:pPr lvl="0"/>
            <a:endParaRPr lang="en-US" dirty="0">
              <a:solidFill>
                <a:schemeClr val="bg1"/>
              </a:solidFill>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The heart of this project is Python and the Google Colab environment.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Decision between PyTorch and TensorFlow ML libraries was influenced by practical considerations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Moreover, TensorFlow’s support for Accelerated Linear Algebra (XLA) significantly accelerates the compilation of our transformer models..</a:t>
            </a:r>
          </a:p>
          <a:p>
            <a:r>
              <a:rPr lang="en-ZA" dirty="0">
                <a:solidFill>
                  <a:schemeClr val="bg1"/>
                </a:solidFill>
              </a:rPr>
              <a:t> </a:t>
            </a:r>
          </a:p>
        </p:txBody>
      </p:sp>
    </p:spTree>
    <p:extLst>
      <p:ext uri="{BB962C8B-B14F-4D97-AF65-F5344CB8AC3E}">
        <p14:creationId xmlns:p14="http://schemas.microsoft.com/office/powerpoint/2010/main" val="232293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059F80-1725-4201-A02C-8CB68FF1DB3F}"/>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pic>
        <p:nvPicPr>
          <p:cNvPr id="11" name="Picture 10" descr="A yellow smiley face with hands on it&#10;&#10;Description automatically generated">
            <a:extLst>
              <a:ext uri="{FF2B5EF4-FFF2-40B4-BE49-F238E27FC236}">
                <a16:creationId xmlns:a16="http://schemas.microsoft.com/office/drawing/2014/main" id="{4DFB7CFF-F236-BADF-1589-04E99C6BD5D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90996" y="2223616"/>
            <a:ext cx="1410789" cy="1411835"/>
          </a:xfrm>
          <a:prstGeom prst="rect">
            <a:avLst/>
          </a:prstGeom>
        </p:spPr>
      </p:pic>
      <p:sp>
        <p:nvSpPr>
          <p:cNvPr id="2" name="TextBox 1">
            <a:extLst>
              <a:ext uri="{FF2B5EF4-FFF2-40B4-BE49-F238E27FC236}">
                <a16:creationId xmlns:a16="http://schemas.microsoft.com/office/drawing/2014/main" id="{3E269261-09EE-EBA4-A32F-2A363C4B44BF}"/>
              </a:ext>
            </a:extLst>
          </p:cNvPr>
          <p:cNvSpPr txBox="1"/>
          <p:nvPr/>
        </p:nvSpPr>
        <p:spPr>
          <a:xfrm>
            <a:off x="0" y="339634"/>
            <a:ext cx="12192000" cy="1015663"/>
          </a:xfrm>
          <a:prstGeom prst="rect">
            <a:avLst/>
          </a:prstGeom>
          <a:noFill/>
        </p:spPr>
        <p:txBody>
          <a:bodyPr wrap="square" rtlCol="0">
            <a:spAutoFit/>
          </a:bodyPr>
          <a:lstStyle/>
          <a:p>
            <a:pPr algn="ctr"/>
            <a:r>
              <a:rPr lang="en-ZA" sz="6000" dirty="0">
                <a:solidFill>
                  <a:schemeClr val="bg1"/>
                </a:solidFill>
                <a:latin typeface="Source Sans Pro Black" panose="020B0803030403020204" pitchFamily="34" charset="0"/>
                <a:ea typeface="Source Sans Pro Black" panose="020B0803030403020204" pitchFamily="34" charset="0"/>
              </a:rPr>
              <a:t>Implementation</a:t>
            </a:r>
            <a:endParaRPr lang="en-ZA" sz="7200" dirty="0">
              <a:solidFill>
                <a:schemeClr val="bg1"/>
              </a:solidFill>
              <a:latin typeface="Source Sans Pro Black" panose="020B0803030403020204" pitchFamily="34" charset="0"/>
              <a:ea typeface="Source Sans Pro Black" panose="020B0803030403020204" pitchFamily="34" charset="0"/>
            </a:endParaRPr>
          </a:p>
        </p:txBody>
      </p:sp>
      <p:pic>
        <p:nvPicPr>
          <p:cNvPr id="10" name="Picture 9" descr="A logo for a company&#10;&#10;Description automatically generated">
            <a:extLst>
              <a:ext uri="{FF2B5EF4-FFF2-40B4-BE49-F238E27FC236}">
                <a16:creationId xmlns:a16="http://schemas.microsoft.com/office/drawing/2014/main" id="{8132ED22-BF99-BEFD-EF15-FDF7EA2A3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82" y="2358825"/>
            <a:ext cx="2074460" cy="1166884"/>
          </a:xfrm>
          <a:prstGeom prst="roundRect">
            <a:avLst>
              <a:gd name="adj" fmla="val 50000"/>
            </a:avLst>
          </a:prstGeom>
        </p:spPr>
      </p:pic>
      <p:pic>
        <p:nvPicPr>
          <p:cNvPr id="13" name="Picture 12" descr="A diagram of a foreign language process&#10;&#10;Description automatically generated">
            <a:extLst>
              <a:ext uri="{FF2B5EF4-FFF2-40B4-BE49-F238E27FC236}">
                <a16:creationId xmlns:a16="http://schemas.microsoft.com/office/drawing/2014/main" id="{9868A146-6F82-BA72-1D40-1F8E54180DC0}"/>
              </a:ext>
            </a:extLst>
          </p:cNvPr>
          <p:cNvPicPr>
            <a:picLocks noChangeAspect="1"/>
          </p:cNvPicPr>
          <p:nvPr/>
        </p:nvPicPr>
        <p:blipFill rotWithShape="1">
          <a:blip r:embed="rId5">
            <a:extLst>
              <a:ext uri="{28A0092B-C50C-407E-A947-70E740481C1C}">
                <a14:useLocalDpi xmlns:a14="http://schemas.microsoft.com/office/drawing/2010/main" val="0"/>
              </a:ext>
            </a:extLst>
          </a:blip>
          <a:srcRect t="30037" b="9804"/>
          <a:stretch/>
        </p:blipFill>
        <p:spPr>
          <a:xfrm>
            <a:off x="8132184" y="2511747"/>
            <a:ext cx="2895725" cy="862741"/>
          </a:xfrm>
          <a:prstGeom prst="roundRect">
            <a:avLst>
              <a:gd name="adj" fmla="val 20163"/>
            </a:avLst>
          </a:prstGeom>
        </p:spPr>
      </p:pic>
      <p:pic>
        <p:nvPicPr>
          <p:cNvPr id="15" name="Picture 14" descr="A wrench and screwdriver&#10;&#10;Description automatically generated">
            <a:extLst>
              <a:ext uri="{FF2B5EF4-FFF2-40B4-BE49-F238E27FC236}">
                <a16:creationId xmlns:a16="http://schemas.microsoft.com/office/drawing/2014/main" id="{8CC4BB54-9DDD-F8B7-D5A8-67059E90CC5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4970" y1="67313" x2="64970" y2="67313"/>
                        <a14:foregroundMark x1="64970" y1="52848" x2="64970" y2="65939"/>
                        <a14:foregroundMark x1="44283" y1="41131" x2="39475" y2="37010"/>
                        <a14:backgroundMark x1="31192" y1="56283" x2="31192" y2="56283"/>
                        <a14:backgroundMark x1="31192" y1="56283" x2="31192" y2="56283"/>
                      </a14:backgroundRemoval>
                    </a14:imgEffect>
                  </a14:imgLayer>
                </a14:imgProps>
              </a:ext>
              <a:ext uri="{28A0092B-C50C-407E-A947-70E740481C1C}">
                <a14:useLocalDpi xmlns:a14="http://schemas.microsoft.com/office/drawing/2010/main" val="0"/>
              </a:ext>
            </a:extLst>
          </a:blip>
          <a:stretch>
            <a:fillRect/>
          </a:stretch>
        </p:blipFill>
        <p:spPr>
          <a:xfrm>
            <a:off x="1689950" y="4720837"/>
            <a:ext cx="1411835" cy="1411835"/>
          </a:xfrm>
          <a:prstGeom prst="ellipse">
            <a:avLst/>
          </a:prstGeom>
        </p:spPr>
      </p:pic>
      <p:pic>
        <p:nvPicPr>
          <p:cNvPr id="19" name="Picture 18" descr="A colorful graphic with a magnifying glass and a graph&#10;&#10;Description automatically generated">
            <a:extLst>
              <a:ext uri="{FF2B5EF4-FFF2-40B4-BE49-F238E27FC236}">
                <a16:creationId xmlns:a16="http://schemas.microsoft.com/office/drawing/2014/main" id="{9C875AF8-8451-5174-68DE-32FDC0A9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9868" y="4332022"/>
            <a:ext cx="2100356" cy="2018495"/>
          </a:xfrm>
          <a:prstGeom prst="rect">
            <a:avLst/>
          </a:prstGeom>
        </p:spPr>
      </p:pic>
      <p:pic>
        <p:nvPicPr>
          <p:cNvPr id="21" name="Picture 20" descr="A blue circle with a magnifying glass and a bug on it&#10;&#10;Description automatically generated">
            <a:extLst>
              <a:ext uri="{FF2B5EF4-FFF2-40B4-BE49-F238E27FC236}">
                <a16:creationId xmlns:a16="http://schemas.microsoft.com/office/drawing/2014/main" id="{EBB5F93C-C085-EB77-E0E0-561CA67B139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9111" y1="42692" x2="39111" y2="42692"/>
                        <a14:foregroundMark x1="42111" y1="36154" x2="42111" y2="36154"/>
                        <a14:foregroundMark x1="40222" y1="33654" x2="36444" y2="68462"/>
                        <a14:foregroundMark x1="36778" y1="33269" x2="49556" y2="56538"/>
                        <a14:foregroundMark x1="49556" y1="56538" x2="49444" y2="66346"/>
                        <a14:foregroundMark x1="44000" y1="35385" x2="49000" y2="35385"/>
                        <a14:foregroundMark x1="42667" y1="58654" x2="42667" y2="51346"/>
                        <a14:foregroundMark x1="74444" y1="50000" x2="74444" y2="50000"/>
                        <a14:backgroundMark x1="12889" y1="16538" x2="12889" y2="16538"/>
                        <a14:backgroundMark x1="17667" y1="15769" x2="16444" y2="51731"/>
                        <a14:backgroundMark x1="16444" y1="51731" x2="19778" y2="79423"/>
                        <a14:backgroundMark x1="19778" y1="79423" x2="20667" y2="82308"/>
                      </a14:backgroundRemoval>
                    </a14:imgEffect>
                  </a14:imgLayer>
                </a14:imgProps>
              </a:ext>
              <a:ext uri="{28A0092B-C50C-407E-A947-70E740481C1C}">
                <a14:useLocalDpi xmlns:a14="http://schemas.microsoft.com/office/drawing/2010/main" val="0"/>
              </a:ext>
            </a:extLst>
          </a:blip>
          <a:stretch>
            <a:fillRect/>
          </a:stretch>
        </p:blipFill>
        <p:spPr>
          <a:xfrm>
            <a:off x="4466667" y="4367827"/>
            <a:ext cx="3665517" cy="2117854"/>
          </a:xfrm>
          <a:prstGeom prst="rect">
            <a:avLst/>
          </a:prstGeom>
        </p:spPr>
      </p:pic>
      <p:sp>
        <p:nvSpPr>
          <p:cNvPr id="4" name="Circle: Hollow 3">
            <a:extLst>
              <a:ext uri="{FF2B5EF4-FFF2-40B4-BE49-F238E27FC236}">
                <a16:creationId xmlns:a16="http://schemas.microsoft.com/office/drawing/2014/main" id="{8E9C7DF7-D13A-BB89-246A-7CA6820C95FA}"/>
              </a:ext>
            </a:extLst>
          </p:cNvPr>
          <p:cNvSpPr/>
          <p:nvPr/>
        </p:nvSpPr>
        <p:spPr>
          <a:xfrm>
            <a:off x="-1170604" y="-7814914"/>
            <a:ext cx="21501300" cy="21501300"/>
          </a:xfrm>
          <a:prstGeom prst="donut">
            <a:avLst>
              <a:gd name="adj" fmla="val 42637"/>
            </a:avLst>
          </a:prstGeom>
          <a:solidFill>
            <a:srgbClr val="00B0F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6" name="TextBox 5">
            <a:extLst>
              <a:ext uri="{FF2B5EF4-FFF2-40B4-BE49-F238E27FC236}">
                <a16:creationId xmlns:a16="http://schemas.microsoft.com/office/drawing/2014/main" id="{1CE84C8D-6A31-A4B4-AAB4-B3AB45128D5B}"/>
              </a:ext>
            </a:extLst>
          </p:cNvPr>
          <p:cNvSpPr txBox="1"/>
          <p:nvPr/>
        </p:nvSpPr>
        <p:spPr>
          <a:xfrm>
            <a:off x="3590068" y="2052654"/>
            <a:ext cx="4056824" cy="1617815"/>
          </a:xfrm>
          <a:prstGeom prst="rect">
            <a:avLst/>
          </a:prstGeom>
          <a:solidFill>
            <a:schemeClr val="tx1">
              <a:alpha val="70000"/>
            </a:schemeClr>
          </a:solidFill>
          <a:ln>
            <a:noFill/>
          </a:ln>
        </p:spPr>
        <p:txBody>
          <a:bodyPr wrap="square" rtlCol="0">
            <a:spAutoFit/>
          </a:bodyPr>
          <a:lstStyle/>
          <a:p>
            <a:pPr lvl="0"/>
            <a:r>
              <a:rPr lang="en-US" dirty="0">
                <a:solidFill>
                  <a:schemeClr val="bg1"/>
                </a:solidFill>
                <a:latin typeface="Source Sans Pro Black" panose="020B0803030403020204" pitchFamily="34" charset="0"/>
                <a:ea typeface="Source Sans Pro Black" panose="020B0803030403020204" pitchFamily="34" charset="0"/>
              </a:rPr>
              <a:t>Harnessing the tokenizers</a:t>
            </a:r>
            <a:r>
              <a:rPr lang="en-US" dirty="0">
                <a:solidFill>
                  <a:schemeClr val="bg1"/>
                </a:solidFill>
              </a:rPr>
              <a:t>:</a:t>
            </a:r>
          </a:p>
          <a:p>
            <a:pPr marL="285750" marR="0" indent="-285750">
              <a:lnSpc>
                <a:spcPct val="107000"/>
              </a:lnSpc>
              <a:spcBef>
                <a:spcPts val="200"/>
              </a:spcBef>
              <a:spcAft>
                <a:spcPts val="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Use PEGASUS and BART tokenizers. </a:t>
            </a:r>
          </a:p>
          <a:p>
            <a:pPr marL="285750" marR="0" indent="-285750">
              <a:lnSpc>
                <a:spcPct val="107000"/>
              </a:lnSpc>
              <a:spcBef>
                <a:spcPts val="200"/>
              </a:spcBef>
              <a:spcAft>
                <a:spcPts val="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The are used to process our dataset in conjunction with a data collator</a:t>
            </a:r>
          </a:p>
          <a:p>
            <a:pPr marL="285750" marR="0" indent="-285750">
              <a:lnSpc>
                <a:spcPct val="107000"/>
              </a:lnSpc>
              <a:spcBef>
                <a:spcPts val="200"/>
              </a:spcBef>
              <a:spcAft>
                <a:spcPts val="0"/>
              </a:spcAft>
              <a:buFont typeface="Arial" panose="020B0604020202020204" pitchFamily="34" charset="0"/>
              <a:buChar char="•"/>
            </a:pPr>
            <a:r>
              <a:rPr lang="en-ZA" kern="1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We use a </a:t>
            </a: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batch size of 2.</a:t>
            </a:r>
            <a:r>
              <a:rPr lang="en-ZA" dirty="0">
                <a:solidFill>
                  <a:schemeClr val="bg1"/>
                </a:solidFill>
                <a:latin typeface="Source Sans Pro" panose="020B0503030403020204" pitchFamily="34" charset="0"/>
                <a:ea typeface="Source Sans Pro" panose="020B0503030403020204" pitchFamily="34" charset="0"/>
              </a:rPr>
              <a:t> </a:t>
            </a:r>
          </a:p>
        </p:txBody>
      </p:sp>
    </p:spTree>
    <p:extLst>
      <p:ext uri="{BB962C8B-B14F-4D97-AF65-F5344CB8AC3E}">
        <p14:creationId xmlns:p14="http://schemas.microsoft.com/office/powerpoint/2010/main" val="1529059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One big red drawing pin in front of many smaller black drawing pins">
            <a:extLst>
              <a:ext uri="{FF2B5EF4-FFF2-40B4-BE49-F238E27FC236}">
                <a16:creationId xmlns:a16="http://schemas.microsoft.com/office/drawing/2014/main" id="{45693CFA-FF95-87B5-41E1-D453294A7C84}"/>
              </a:ext>
            </a:extLst>
          </p:cNvPr>
          <p:cNvPicPr>
            <a:picLocks noChangeAspect="1"/>
          </p:cNvPicPr>
          <p:nvPr/>
        </p:nvPicPr>
        <p:blipFill rotWithShape="1">
          <a:blip r:embed="rId2">
            <a:alphaModFix amt="60000"/>
          </a:blip>
          <a:srcRect l="35710" r="8143" b="-8"/>
          <a:stretch/>
        </p:blipFill>
        <p:spPr>
          <a:xfrm>
            <a:off x="0" y="0"/>
            <a:ext cx="5295331" cy="6875834"/>
          </a:xfrm>
          <a:prstGeom prst="rect">
            <a:avLst/>
          </a:prstGeom>
        </p:spPr>
      </p:pic>
      <p:pic>
        <p:nvPicPr>
          <p:cNvPr id="6" name="Picture 5" descr="A blue and white chat bubble&#10;&#10;Description automatically generated">
            <a:extLst>
              <a:ext uri="{FF2B5EF4-FFF2-40B4-BE49-F238E27FC236}">
                <a16:creationId xmlns:a16="http://schemas.microsoft.com/office/drawing/2014/main" id="{2620DA72-0DEC-36DA-4943-D0535A801504}"/>
              </a:ext>
            </a:extLst>
          </p:cNvPr>
          <p:cNvPicPr>
            <a:picLocks noChangeAspect="1"/>
          </p:cNvPicPr>
          <p:nvPr/>
        </p:nvPicPr>
        <p:blipFill rotWithShape="1">
          <a:blip r:embed="rId3">
            <a:extLst>
              <a:ext uri="{28A0092B-C50C-407E-A947-70E740481C1C}">
                <a14:useLocalDpi xmlns:a14="http://schemas.microsoft.com/office/drawing/2010/main" val="0"/>
              </a:ext>
            </a:extLst>
          </a:blip>
          <a:srcRect l="17252" t="22516" r="48702" b="31226"/>
          <a:stretch/>
        </p:blipFill>
        <p:spPr>
          <a:xfrm>
            <a:off x="3731120" y="753978"/>
            <a:ext cx="3683833" cy="5005137"/>
          </a:xfrm>
          <a:prstGeom prst="rect">
            <a:avLst/>
          </a:prstGeom>
        </p:spPr>
      </p:pic>
      <p:pic>
        <p:nvPicPr>
          <p:cNvPr id="8" name="Picture 7">
            <a:extLst>
              <a:ext uri="{FF2B5EF4-FFF2-40B4-BE49-F238E27FC236}">
                <a16:creationId xmlns:a16="http://schemas.microsoft.com/office/drawing/2014/main" id="{4816EE47-EF7F-5378-A4D6-F728C88ADEAD}"/>
              </a:ext>
            </a:extLst>
          </p:cNvPr>
          <p:cNvPicPr>
            <a:picLocks noChangeAspect="1"/>
          </p:cNvPicPr>
          <p:nvPr/>
        </p:nvPicPr>
        <p:blipFill rotWithShape="1">
          <a:blip r:embed="rId4">
            <a:extLst>
              <a:ext uri="{28A0092B-C50C-407E-A947-70E740481C1C}">
                <a14:useLocalDpi xmlns:a14="http://schemas.microsoft.com/office/drawing/2010/main" val="0"/>
              </a:ext>
            </a:extLst>
          </a:blip>
          <a:srcRect l="30695" r="33704"/>
          <a:stretch/>
        </p:blipFill>
        <p:spPr>
          <a:xfrm>
            <a:off x="7414952" y="-172454"/>
            <a:ext cx="4272743" cy="6858000"/>
          </a:xfrm>
          <a:prstGeom prst="rect">
            <a:avLst/>
          </a:prstGeom>
        </p:spPr>
      </p:pic>
      <p:sp>
        <p:nvSpPr>
          <p:cNvPr id="27" name="Freeform: Shape 26">
            <a:extLst>
              <a:ext uri="{FF2B5EF4-FFF2-40B4-BE49-F238E27FC236}">
                <a16:creationId xmlns:a16="http://schemas.microsoft.com/office/drawing/2014/main" id="{925AFAC0-8A8A-DAC6-119F-734A51452E6D}"/>
              </a:ext>
            </a:extLst>
          </p:cNvPr>
          <p:cNvSpPr/>
          <p:nvPr/>
        </p:nvSpPr>
        <p:spPr>
          <a:xfrm>
            <a:off x="2" y="2"/>
            <a:ext cx="12191998" cy="6857999"/>
          </a:xfrm>
          <a:custGeom>
            <a:avLst/>
            <a:gdLst>
              <a:gd name="connsiteX0" fmla="*/ 1481470 w 12191998"/>
              <a:gd name="connsiteY0" fmla="*/ 2041451 h 6857999"/>
              <a:gd name="connsiteX1" fmla="*/ 1098698 w 12191998"/>
              <a:gd name="connsiteY1" fmla="*/ 2424223 h 6857999"/>
              <a:gd name="connsiteX2" fmla="*/ 1098698 w 12191998"/>
              <a:gd name="connsiteY2" fmla="*/ 5546650 h 6857999"/>
              <a:gd name="connsiteX3" fmla="*/ 1481470 w 12191998"/>
              <a:gd name="connsiteY3" fmla="*/ 5929422 h 6857999"/>
              <a:gd name="connsiteX4" fmla="*/ 1864242 w 12191998"/>
              <a:gd name="connsiteY4" fmla="*/ 5546650 h 6857999"/>
              <a:gd name="connsiteX5" fmla="*/ 1864242 w 12191998"/>
              <a:gd name="connsiteY5" fmla="*/ 2424223 h 6857999"/>
              <a:gd name="connsiteX6" fmla="*/ 1481470 w 12191998"/>
              <a:gd name="connsiteY6" fmla="*/ 2041451 h 6857999"/>
              <a:gd name="connsiteX7" fmla="*/ 3317358 w 12191998"/>
              <a:gd name="connsiteY7" fmla="*/ 1626781 h 6857999"/>
              <a:gd name="connsiteX8" fmla="*/ 2934586 w 12191998"/>
              <a:gd name="connsiteY8" fmla="*/ 2009553 h 6857999"/>
              <a:gd name="connsiteX9" fmla="*/ 2934586 w 12191998"/>
              <a:gd name="connsiteY9" fmla="*/ 5631710 h 6857999"/>
              <a:gd name="connsiteX10" fmla="*/ 3317358 w 12191998"/>
              <a:gd name="connsiteY10" fmla="*/ 6014482 h 6857999"/>
              <a:gd name="connsiteX11" fmla="*/ 3700130 w 12191998"/>
              <a:gd name="connsiteY11" fmla="*/ 5631710 h 6857999"/>
              <a:gd name="connsiteX12" fmla="*/ 3700130 w 12191998"/>
              <a:gd name="connsiteY12" fmla="*/ 2009553 h 6857999"/>
              <a:gd name="connsiteX13" fmla="*/ 3317358 w 12191998"/>
              <a:gd name="connsiteY13" fmla="*/ 1626781 h 6857999"/>
              <a:gd name="connsiteX14" fmla="*/ 2399414 w 12191998"/>
              <a:gd name="connsiteY14" fmla="*/ 1509823 h 6857999"/>
              <a:gd name="connsiteX15" fmla="*/ 2016642 w 12191998"/>
              <a:gd name="connsiteY15" fmla="*/ 1892595 h 6857999"/>
              <a:gd name="connsiteX16" fmla="*/ 2016642 w 12191998"/>
              <a:gd name="connsiteY16" fmla="*/ 5015022 h 6857999"/>
              <a:gd name="connsiteX17" fmla="*/ 2399414 w 12191998"/>
              <a:gd name="connsiteY17" fmla="*/ 5397794 h 6857999"/>
              <a:gd name="connsiteX18" fmla="*/ 2782186 w 12191998"/>
              <a:gd name="connsiteY18" fmla="*/ 5015022 h 6857999"/>
              <a:gd name="connsiteX19" fmla="*/ 2782186 w 12191998"/>
              <a:gd name="connsiteY19" fmla="*/ 1892595 h 6857999"/>
              <a:gd name="connsiteX20" fmla="*/ 2399414 w 12191998"/>
              <a:gd name="connsiteY20" fmla="*/ 1509823 h 6857999"/>
              <a:gd name="connsiteX21" fmla="*/ 5153244 w 12191998"/>
              <a:gd name="connsiteY21" fmla="*/ 1148317 h 6857999"/>
              <a:gd name="connsiteX22" fmla="*/ 4770473 w 12191998"/>
              <a:gd name="connsiteY22" fmla="*/ 1531089 h 6857999"/>
              <a:gd name="connsiteX23" fmla="*/ 4770473 w 12191998"/>
              <a:gd name="connsiteY23" fmla="*/ 5015022 h 6857999"/>
              <a:gd name="connsiteX24" fmla="*/ 5153244 w 12191998"/>
              <a:gd name="connsiteY24" fmla="*/ 5397794 h 6857999"/>
              <a:gd name="connsiteX25" fmla="*/ 5536017 w 12191998"/>
              <a:gd name="connsiteY25" fmla="*/ 5015022 h 6857999"/>
              <a:gd name="connsiteX26" fmla="*/ 5536017 w 12191998"/>
              <a:gd name="connsiteY26" fmla="*/ 1531089 h 6857999"/>
              <a:gd name="connsiteX27" fmla="*/ 5153244 w 12191998"/>
              <a:gd name="connsiteY27" fmla="*/ 1148317 h 6857999"/>
              <a:gd name="connsiteX28" fmla="*/ 8825020 w 12191998"/>
              <a:gd name="connsiteY28" fmla="*/ 1148315 h 6857999"/>
              <a:gd name="connsiteX29" fmla="*/ 8442248 w 12191998"/>
              <a:gd name="connsiteY29" fmla="*/ 1531087 h 6857999"/>
              <a:gd name="connsiteX30" fmla="*/ 8442248 w 12191998"/>
              <a:gd name="connsiteY30" fmla="*/ 4688956 h 6857999"/>
              <a:gd name="connsiteX31" fmla="*/ 8825020 w 12191998"/>
              <a:gd name="connsiteY31" fmla="*/ 5071728 h 6857999"/>
              <a:gd name="connsiteX32" fmla="*/ 9207792 w 12191998"/>
              <a:gd name="connsiteY32" fmla="*/ 4688956 h 6857999"/>
              <a:gd name="connsiteX33" fmla="*/ 9207792 w 12191998"/>
              <a:gd name="connsiteY33" fmla="*/ 1531087 h 6857999"/>
              <a:gd name="connsiteX34" fmla="*/ 8825020 w 12191998"/>
              <a:gd name="connsiteY34" fmla="*/ 1148315 h 6857999"/>
              <a:gd name="connsiteX35" fmla="*/ 563526 w 12191998"/>
              <a:gd name="connsiteY35" fmla="*/ 818707 h 6857999"/>
              <a:gd name="connsiteX36" fmla="*/ 180754 w 12191998"/>
              <a:gd name="connsiteY36" fmla="*/ 1201479 h 6857999"/>
              <a:gd name="connsiteX37" fmla="*/ 180754 w 12191998"/>
              <a:gd name="connsiteY37" fmla="*/ 5241850 h 6857999"/>
              <a:gd name="connsiteX38" fmla="*/ 563526 w 12191998"/>
              <a:gd name="connsiteY38" fmla="*/ 5624622 h 6857999"/>
              <a:gd name="connsiteX39" fmla="*/ 946298 w 12191998"/>
              <a:gd name="connsiteY39" fmla="*/ 5241850 h 6857999"/>
              <a:gd name="connsiteX40" fmla="*/ 946298 w 12191998"/>
              <a:gd name="connsiteY40" fmla="*/ 1201479 h 6857999"/>
              <a:gd name="connsiteX41" fmla="*/ 563526 w 12191998"/>
              <a:gd name="connsiteY41" fmla="*/ 818707 h 6857999"/>
              <a:gd name="connsiteX42" fmla="*/ 9742964 w 12191998"/>
              <a:gd name="connsiteY42" fmla="*/ 818706 h 6857999"/>
              <a:gd name="connsiteX43" fmla="*/ 9360192 w 12191998"/>
              <a:gd name="connsiteY43" fmla="*/ 1201478 h 6857999"/>
              <a:gd name="connsiteX44" fmla="*/ 9360192 w 12191998"/>
              <a:gd name="connsiteY44" fmla="*/ 4359347 h 6857999"/>
              <a:gd name="connsiteX45" fmla="*/ 9742964 w 12191998"/>
              <a:gd name="connsiteY45" fmla="*/ 4742119 h 6857999"/>
              <a:gd name="connsiteX46" fmla="*/ 10125736 w 12191998"/>
              <a:gd name="connsiteY46" fmla="*/ 4359347 h 6857999"/>
              <a:gd name="connsiteX47" fmla="*/ 10125736 w 12191998"/>
              <a:gd name="connsiteY47" fmla="*/ 1201478 h 6857999"/>
              <a:gd name="connsiteX48" fmla="*/ 9742964 w 12191998"/>
              <a:gd name="connsiteY48" fmla="*/ 818706 h 6857999"/>
              <a:gd name="connsiteX49" fmla="*/ 6060555 w 12191998"/>
              <a:gd name="connsiteY49" fmla="*/ 669852 h 6857999"/>
              <a:gd name="connsiteX50" fmla="*/ 5688417 w 12191998"/>
              <a:gd name="connsiteY50" fmla="*/ 1041991 h 6857999"/>
              <a:gd name="connsiteX51" fmla="*/ 5688417 w 12191998"/>
              <a:gd name="connsiteY51" fmla="*/ 4547190 h 6857999"/>
              <a:gd name="connsiteX52" fmla="*/ 6060555 w 12191998"/>
              <a:gd name="connsiteY52" fmla="*/ 4919329 h 6857999"/>
              <a:gd name="connsiteX53" fmla="*/ 6081822 w 12191998"/>
              <a:gd name="connsiteY53" fmla="*/ 4919329 h 6857999"/>
              <a:gd name="connsiteX54" fmla="*/ 6453960 w 12191998"/>
              <a:gd name="connsiteY54" fmla="*/ 4547190 h 6857999"/>
              <a:gd name="connsiteX55" fmla="*/ 6453960 w 12191998"/>
              <a:gd name="connsiteY55" fmla="*/ 1041991 h 6857999"/>
              <a:gd name="connsiteX56" fmla="*/ 6081822 w 12191998"/>
              <a:gd name="connsiteY56" fmla="*/ 669852 h 6857999"/>
              <a:gd name="connsiteX57" fmla="*/ 4235301 w 12191998"/>
              <a:gd name="connsiteY57" fmla="*/ 531629 h 6857999"/>
              <a:gd name="connsiteX58" fmla="*/ 3852529 w 12191998"/>
              <a:gd name="connsiteY58" fmla="*/ 914401 h 6857999"/>
              <a:gd name="connsiteX59" fmla="*/ 3852529 w 12191998"/>
              <a:gd name="connsiteY59" fmla="*/ 4398334 h 6857999"/>
              <a:gd name="connsiteX60" fmla="*/ 4235301 w 12191998"/>
              <a:gd name="connsiteY60" fmla="*/ 4781106 h 6857999"/>
              <a:gd name="connsiteX61" fmla="*/ 4618073 w 12191998"/>
              <a:gd name="connsiteY61" fmla="*/ 4398334 h 6857999"/>
              <a:gd name="connsiteX62" fmla="*/ 4618073 w 12191998"/>
              <a:gd name="connsiteY62" fmla="*/ 914401 h 6857999"/>
              <a:gd name="connsiteX63" fmla="*/ 4235301 w 12191998"/>
              <a:gd name="connsiteY63" fmla="*/ 531629 h 6857999"/>
              <a:gd name="connsiteX64" fmla="*/ 10685716 w 12191998"/>
              <a:gd name="connsiteY64" fmla="*/ 531628 h 6857999"/>
              <a:gd name="connsiteX65" fmla="*/ 10302944 w 12191998"/>
              <a:gd name="connsiteY65" fmla="*/ 914400 h 6857999"/>
              <a:gd name="connsiteX66" fmla="*/ 10302944 w 12191998"/>
              <a:gd name="connsiteY66" fmla="*/ 4072269 h 6857999"/>
              <a:gd name="connsiteX67" fmla="*/ 10685716 w 12191998"/>
              <a:gd name="connsiteY67" fmla="*/ 4455041 h 6857999"/>
              <a:gd name="connsiteX68" fmla="*/ 11068488 w 12191998"/>
              <a:gd name="connsiteY68" fmla="*/ 4072269 h 6857999"/>
              <a:gd name="connsiteX69" fmla="*/ 11068488 w 12191998"/>
              <a:gd name="connsiteY69" fmla="*/ 914400 h 6857999"/>
              <a:gd name="connsiteX70" fmla="*/ 10685716 w 12191998"/>
              <a:gd name="connsiteY70" fmla="*/ 531628 h 6857999"/>
              <a:gd name="connsiteX71" fmla="*/ 7907076 w 12191998"/>
              <a:gd name="connsiteY71" fmla="*/ 446567 h 6857999"/>
              <a:gd name="connsiteX72" fmla="*/ 7524304 w 12191998"/>
              <a:gd name="connsiteY72" fmla="*/ 829339 h 6857999"/>
              <a:gd name="connsiteX73" fmla="*/ 7524304 w 12191998"/>
              <a:gd name="connsiteY73" fmla="*/ 3891515 h 6857999"/>
              <a:gd name="connsiteX74" fmla="*/ 7907076 w 12191998"/>
              <a:gd name="connsiteY74" fmla="*/ 4274287 h 6857999"/>
              <a:gd name="connsiteX75" fmla="*/ 8289848 w 12191998"/>
              <a:gd name="connsiteY75" fmla="*/ 3891515 h 6857999"/>
              <a:gd name="connsiteX76" fmla="*/ 8289848 w 12191998"/>
              <a:gd name="connsiteY76" fmla="*/ 829339 h 6857999"/>
              <a:gd name="connsiteX77" fmla="*/ 7907076 w 12191998"/>
              <a:gd name="connsiteY77" fmla="*/ 446567 h 6857999"/>
              <a:gd name="connsiteX78" fmla="*/ 6989132 w 12191998"/>
              <a:gd name="connsiteY78" fmla="*/ 138223 h 6857999"/>
              <a:gd name="connsiteX79" fmla="*/ 6606360 w 12191998"/>
              <a:gd name="connsiteY79" fmla="*/ 520996 h 6857999"/>
              <a:gd name="connsiteX80" fmla="*/ 6606360 w 12191998"/>
              <a:gd name="connsiteY80" fmla="*/ 4004929 h 6857999"/>
              <a:gd name="connsiteX81" fmla="*/ 6989132 w 12191998"/>
              <a:gd name="connsiteY81" fmla="*/ 4387701 h 6857999"/>
              <a:gd name="connsiteX82" fmla="*/ 7371904 w 12191998"/>
              <a:gd name="connsiteY82" fmla="*/ 4004929 h 6857999"/>
              <a:gd name="connsiteX83" fmla="*/ 7371904 w 12191998"/>
              <a:gd name="connsiteY83" fmla="*/ 520996 h 6857999"/>
              <a:gd name="connsiteX84" fmla="*/ 6989132 w 12191998"/>
              <a:gd name="connsiteY84" fmla="*/ 138223 h 6857999"/>
              <a:gd name="connsiteX85" fmla="*/ 0 w 12191998"/>
              <a:gd name="connsiteY85" fmla="*/ 0 h 6857999"/>
              <a:gd name="connsiteX86" fmla="*/ 12191998 w 12191998"/>
              <a:gd name="connsiteY86" fmla="*/ 0 h 6857999"/>
              <a:gd name="connsiteX87" fmla="*/ 12191998 w 12191998"/>
              <a:gd name="connsiteY87" fmla="*/ 6857999 h 6857999"/>
              <a:gd name="connsiteX88" fmla="*/ 0 w 12191998"/>
              <a:gd name="connsiteY8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1998" h="6857999">
                <a:moveTo>
                  <a:pt x="1481470" y="2041451"/>
                </a:moveTo>
                <a:cubicBezTo>
                  <a:pt x="1270071" y="2041451"/>
                  <a:pt x="1098698" y="2212824"/>
                  <a:pt x="1098698" y="2424223"/>
                </a:cubicBezTo>
                <a:lnTo>
                  <a:pt x="1098698" y="5546650"/>
                </a:lnTo>
                <a:cubicBezTo>
                  <a:pt x="1098698" y="5758049"/>
                  <a:pt x="1270071" y="5929422"/>
                  <a:pt x="1481470" y="5929422"/>
                </a:cubicBezTo>
                <a:cubicBezTo>
                  <a:pt x="1692869" y="5929422"/>
                  <a:pt x="1864242" y="5758049"/>
                  <a:pt x="1864242" y="5546650"/>
                </a:cubicBezTo>
                <a:lnTo>
                  <a:pt x="1864242" y="2424223"/>
                </a:lnTo>
                <a:cubicBezTo>
                  <a:pt x="1864242" y="2212824"/>
                  <a:pt x="1692869" y="2041451"/>
                  <a:pt x="1481470" y="2041451"/>
                </a:cubicBezTo>
                <a:close/>
                <a:moveTo>
                  <a:pt x="3317358" y="1626781"/>
                </a:moveTo>
                <a:cubicBezTo>
                  <a:pt x="3105959" y="1626781"/>
                  <a:pt x="2934586" y="1798154"/>
                  <a:pt x="2934586" y="2009553"/>
                </a:cubicBezTo>
                <a:lnTo>
                  <a:pt x="2934586" y="5631710"/>
                </a:lnTo>
                <a:cubicBezTo>
                  <a:pt x="2934586" y="5843109"/>
                  <a:pt x="3105959" y="6014482"/>
                  <a:pt x="3317358" y="6014482"/>
                </a:cubicBezTo>
                <a:cubicBezTo>
                  <a:pt x="3528757" y="6014482"/>
                  <a:pt x="3700130" y="5843109"/>
                  <a:pt x="3700130" y="5631710"/>
                </a:cubicBezTo>
                <a:lnTo>
                  <a:pt x="3700130" y="2009553"/>
                </a:lnTo>
                <a:cubicBezTo>
                  <a:pt x="3700130" y="1798154"/>
                  <a:pt x="3528757" y="1626781"/>
                  <a:pt x="3317358" y="1626781"/>
                </a:cubicBezTo>
                <a:close/>
                <a:moveTo>
                  <a:pt x="2399414" y="1509823"/>
                </a:moveTo>
                <a:cubicBezTo>
                  <a:pt x="2188015" y="1509823"/>
                  <a:pt x="2016642" y="1681196"/>
                  <a:pt x="2016642" y="1892595"/>
                </a:cubicBezTo>
                <a:lnTo>
                  <a:pt x="2016642" y="5015022"/>
                </a:lnTo>
                <a:cubicBezTo>
                  <a:pt x="2016642" y="5226421"/>
                  <a:pt x="2188015" y="5397794"/>
                  <a:pt x="2399414" y="5397794"/>
                </a:cubicBezTo>
                <a:cubicBezTo>
                  <a:pt x="2610813" y="5397794"/>
                  <a:pt x="2782186" y="5226421"/>
                  <a:pt x="2782186" y="5015022"/>
                </a:cubicBezTo>
                <a:lnTo>
                  <a:pt x="2782186" y="1892595"/>
                </a:lnTo>
                <a:cubicBezTo>
                  <a:pt x="2782186" y="1681196"/>
                  <a:pt x="2610813" y="1509823"/>
                  <a:pt x="2399414" y="1509823"/>
                </a:cubicBezTo>
                <a:close/>
                <a:moveTo>
                  <a:pt x="5153244" y="1148317"/>
                </a:moveTo>
                <a:cubicBezTo>
                  <a:pt x="4941846" y="1148317"/>
                  <a:pt x="4770473" y="1319690"/>
                  <a:pt x="4770473" y="1531089"/>
                </a:cubicBezTo>
                <a:lnTo>
                  <a:pt x="4770473" y="5015022"/>
                </a:lnTo>
                <a:cubicBezTo>
                  <a:pt x="4770473" y="5226421"/>
                  <a:pt x="4941846" y="5397794"/>
                  <a:pt x="5153244" y="5397794"/>
                </a:cubicBezTo>
                <a:cubicBezTo>
                  <a:pt x="5364644" y="5397794"/>
                  <a:pt x="5536017" y="5226421"/>
                  <a:pt x="5536017" y="5015022"/>
                </a:cubicBezTo>
                <a:lnTo>
                  <a:pt x="5536017" y="1531089"/>
                </a:lnTo>
                <a:cubicBezTo>
                  <a:pt x="5536017" y="1319690"/>
                  <a:pt x="5364644" y="1148317"/>
                  <a:pt x="5153244" y="1148317"/>
                </a:cubicBezTo>
                <a:close/>
                <a:moveTo>
                  <a:pt x="8825020" y="1148315"/>
                </a:moveTo>
                <a:cubicBezTo>
                  <a:pt x="8613621" y="1148315"/>
                  <a:pt x="8442248" y="1319688"/>
                  <a:pt x="8442248" y="1531087"/>
                </a:cubicBezTo>
                <a:lnTo>
                  <a:pt x="8442248" y="4688956"/>
                </a:lnTo>
                <a:cubicBezTo>
                  <a:pt x="8442248" y="4900355"/>
                  <a:pt x="8613621" y="5071728"/>
                  <a:pt x="8825020" y="5071728"/>
                </a:cubicBezTo>
                <a:cubicBezTo>
                  <a:pt x="9036419" y="5071728"/>
                  <a:pt x="9207792" y="4900355"/>
                  <a:pt x="9207792" y="4688956"/>
                </a:cubicBezTo>
                <a:lnTo>
                  <a:pt x="9207792" y="1531087"/>
                </a:lnTo>
                <a:cubicBezTo>
                  <a:pt x="9207792" y="1319688"/>
                  <a:pt x="9036419" y="1148315"/>
                  <a:pt x="8825020" y="1148315"/>
                </a:cubicBezTo>
                <a:close/>
                <a:moveTo>
                  <a:pt x="563526" y="818707"/>
                </a:moveTo>
                <a:cubicBezTo>
                  <a:pt x="352127" y="818707"/>
                  <a:pt x="180754" y="990080"/>
                  <a:pt x="180754" y="1201479"/>
                </a:cubicBezTo>
                <a:lnTo>
                  <a:pt x="180754" y="5241850"/>
                </a:lnTo>
                <a:cubicBezTo>
                  <a:pt x="180754" y="5453249"/>
                  <a:pt x="352127" y="5624622"/>
                  <a:pt x="563526" y="5624622"/>
                </a:cubicBezTo>
                <a:cubicBezTo>
                  <a:pt x="774925" y="5624622"/>
                  <a:pt x="946298" y="5453249"/>
                  <a:pt x="946298" y="5241850"/>
                </a:cubicBezTo>
                <a:lnTo>
                  <a:pt x="946298" y="1201479"/>
                </a:lnTo>
                <a:cubicBezTo>
                  <a:pt x="946298" y="990080"/>
                  <a:pt x="774925" y="818707"/>
                  <a:pt x="563526" y="818707"/>
                </a:cubicBezTo>
                <a:close/>
                <a:moveTo>
                  <a:pt x="9742964" y="818706"/>
                </a:moveTo>
                <a:cubicBezTo>
                  <a:pt x="9531565" y="818706"/>
                  <a:pt x="9360192" y="990079"/>
                  <a:pt x="9360192" y="1201478"/>
                </a:cubicBezTo>
                <a:lnTo>
                  <a:pt x="9360192" y="4359347"/>
                </a:lnTo>
                <a:cubicBezTo>
                  <a:pt x="9360192" y="4570746"/>
                  <a:pt x="9531565" y="4742119"/>
                  <a:pt x="9742964" y="4742119"/>
                </a:cubicBezTo>
                <a:cubicBezTo>
                  <a:pt x="9954363" y="4742119"/>
                  <a:pt x="10125736" y="4570746"/>
                  <a:pt x="10125736" y="4359347"/>
                </a:cubicBezTo>
                <a:lnTo>
                  <a:pt x="10125736" y="1201478"/>
                </a:lnTo>
                <a:cubicBezTo>
                  <a:pt x="10125736" y="990079"/>
                  <a:pt x="9954363" y="818706"/>
                  <a:pt x="9742964" y="818706"/>
                </a:cubicBezTo>
                <a:close/>
                <a:moveTo>
                  <a:pt x="6060555" y="669852"/>
                </a:moveTo>
                <a:cubicBezTo>
                  <a:pt x="5855029" y="669852"/>
                  <a:pt x="5688417" y="836464"/>
                  <a:pt x="5688417" y="1041991"/>
                </a:cubicBezTo>
                <a:lnTo>
                  <a:pt x="5688417" y="4547190"/>
                </a:lnTo>
                <a:cubicBezTo>
                  <a:pt x="5688417" y="4752717"/>
                  <a:pt x="5855029" y="4919329"/>
                  <a:pt x="6060555" y="4919329"/>
                </a:cubicBezTo>
                <a:lnTo>
                  <a:pt x="6081822" y="4919329"/>
                </a:lnTo>
                <a:cubicBezTo>
                  <a:pt x="6287348" y="4919329"/>
                  <a:pt x="6453960" y="4752717"/>
                  <a:pt x="6453960" y="4547190"/>
                </a:cubicBezTo>
                <a:lnTo>
                  <a:pt x="6453960" y="1041991"/>
                </a:lnTo>
                <a:cubicBezTo>
                  <a:pt x="6453960" y="836464"/>
                  <a:pt x="6287348" y="669852"/>
                  <a:pt x="6081822" y="669852"/>
                </a:cubicBezTo>
                <a:close/>
                <a:moveTo>
                  <a:pt x="4235301" y="531629"/>
                </a:moveTo>
                <a:cubicBezTo>
                  <a:pt x="4023902" y="531629"/>
                  <a:pt x="3852529" y="703002"/>
                  <a:pt x="3852529" y="914401"/>
                </a:cubicBezTo>
                <a:lnTo>
                  <a:pt x="3852529" y="4398334"/>
                </a:lnTo>
                <a:cubicBezTo>
                  <a:pt x="3852529" y="4609733"/>
                  <a:pt x="4023902" y="4781106"/>
                  <a:pt x="4235301" y="4781106"/>
                </a:cubicBezTo>
                <a:cubicBezTo>
                  <a:pt x="4446699" y="4781106"/>
                  <a:pt x="4618073" y="4609733"/>
                  <a:pt x="4618073" y="4398334"/>
                </a:cubicBezTo>
                <a:lnTo>
                  <a:pt x="4618073" y="914401"/>
                </a:lnTo>
                <a:cubicBezTo>
                  <a:pt x="4618073" y="703002"/>
                  <a:pt x="4446699" y="531629"/>
                  <a:pt x="4235301" y="531629"/>
                </a:cubicBezTo>
                <a:close/>
                <a:moveTo>
                  <a:pt x="10685716" y="531628"/>
                </a:moveTo>
                <a:cubicBezTo>
                  <a:pt x="10474317" y="531628"/>
                  <a:pt x="10302944" y="703001"/>
                  <a:pt x="10302944" y="914400"/>
                </a:cubicBezTo>
                <a:lnTo>
                  <a:pt x="10302944" y="4072269"/>
                </a:lnTo>
                <a:cubicBezTo>
                  <a:pt x="10302944" y="4283668"/>
                  <a:pt x="10474317" y="4455041"/>
                  <a:pt x="10685716" y="4455041"/>
                </a:cubicBezTo>
                <a:cubicBezTo>
                  <a:pt x="10897115" y="4455041"/>
                  <a:pt x="11068488" y="4283668"/>
                  <a:pt x="11068488" y="4072269"/>
                </a:cubicBezTo>
                <a:lnTo>
                  <a:pt x="11068488" y="914400"/>
                </a:lnTo>
                <a:cubicBezTo>
                  <a:pt x="11068488" y="703001"/>
                  <a:pt x="10897115" y="531628"/>
                  <a:pt x="10685716" y="531628"/>
                </a:cubicBezTo>
                <a:close/>
                <a:moveTo>
                  <a:pt x="7907076" y="446567"/>
                </a:moveTo>
                <a:cubicBezTo>
                  <a:pt x="7695677" y="446567"/>
                  <a:pt x="7524304" y="617940"/>
                  <a:pt x="7524304" y="829339"/>
                </a:cubicBezTo>
                <a:lnTo>
                  <a:pt x="7524304" y="3891515"/>
                </a:lnTo>
                <a:cubicBezTo>
                  <a:pt x="7524304" y="4102914"/>
                  <a:pt x="7695677" y="4274287"/>
                  <a:pt x="7907076" y="4274287"/>
                </a:cubicBezTo>
                <a:cubicBezTo>
                  <a:pt x="8118475" y="4274287"/>
                  <a:pt x="8289848" y="4102914"/>
                  <a:pt x="8289848" y="3891515"/>
                </a:cubicBezTo>
                <a:lnTo>
                  <a:pt x="8289848" y="829339"/>
                </a:lnTo>
                <a:cubicBezTo>
                  <a:pt x="8289848" y="617940"/>
                  <a:pt x="8118475" y="446567"/>
                  <a:pt x="7907076" y="446567"/>
                </a:cubicBezTo>
                <a:close/>
                <a:moveTo>
                  <a:pt x="6989132" y="138223"/>
                </a:moveTo>
                <a:cubicBezTo>
                  <a:pt x="6777733" y="138223"/>
                  <a:pt x="6606360" y="309596"/>
                  <a:pt x="6606360" y="520996"/>
                </a:cubicBezTo>
                <a:lnTo>
                  <a:pt x="6606360" y="4004929"/>
                </a:lnTo>
                <a:cubicBezTo>
                  <a:pt x="6606360" y="4216328"/>
                  <a:pt x="6777733" y="4387701"/>
                  <a:pt x="6989132" y="4387701"/>
                </a:cubicBezTo>
                <a:cubicBezTo>
                  <a:pt x="7200531" y="4387701"/>
                  <a:pt x="7371904" y="4216328"/>
                  <a:pt x="7371904" y="4004929"/>
                </a:cubicBezTo>
                <a:lnTo>
                  <a:pt x="7371904" y="520996"/>
                </a:lnTo>
                <a:cubicBezTo>
                  <a:pt x="7371904" y="309596"/>
                  <a:pt x="7200531" y="138223"/>
                  <a:pt x="6989132" y="138223"/>
                </a:cubicBezTo>
                <a:close/>
                <a:moveTo>
                  <a:pt x="0" y="0"/>
                </a:moveTo>
                <a:lnTo>
                  <a:pt x="12191998" y="0"/>
                </a:lnTo>
                <a:lnTo>
                  <a:pt x="12191998" y="6857999"/>
                </a:lnTo>
                <a:lnTo>
                  <a:pt x="0" y="6857999"/>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 name="TextBox 1">
            <a:extLst>
              <a:ext uri="{FF2B5EF4-FFF2-40B4-BE49-F238E27FC236}">
                <a16:creationId xmlns:a16="http://schemas.microsoft.com/office/drawing/2014/main" id="{50E9BE1B-6B3E-2488-C541-4CA3FB5B4A6A}"/>
              </a:ext>
            </a:extLst>
          </p:cNvPr>
          <p:cNvSpPr txBox="1"/>
          <p:nvPr/>
        </p:nvSpPr>
        <p:spPr>
          <a:xfrm>
            <a:off x="4067503" y="5565228"/>
            <a:ext cx="8124495" cy="830997"/>
          </a:xfrm>
          <a:prstGeom prst="rect">
            <a:avLst/>
          </a:prstGeom>
          <a:noFill/>
        </p:spPr>
        <p:txBody>
          <a:bodyPr wrap="square" rtlCol="0">
            <a:spAutoFit/>
          </a:bodyPr>
          <a:lstStyle/>
          <a:p>
            <a:pPr algn="ctr"/>
            <a:r>
              <a:rPr lang="en-ZA" sz="4800" b="1" dirty="0">
                <a:solidFill>
                  <a:schemeClr val="bg1"/>
                </a:solidFill>
                <a:latin typeface="Source Sans Pro Black" panose="020B0803030403020204" pitchFamily="34" charset="0"/>
                <a:ea typeface="Source Sans Pro Black" panose="020B0803030403020204" pitchFamily="34" charset="0"/>
              </a:rPr>
              <a:t>Why is it challenging?</a:t>
            </a:r>
          </a:p>
        </p:txBody>
      </p:sp>
    </p:spTree>
    <p:extLst>
      <p:ext uri="{BB962C8B-B14F-4D97-AF65-F5344CB8AC3E}">
        <p14:creationId xmlns:p14="http://schemas.microsoft.com/office/powerpoint/2010/main" val="1207416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059F80-1725-4201-A02C-8CB68FF1DB3F}"/>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pic>
        <p:nvPicPr>
          <p:cNvPr id="11" name="Picture 10" descr="A yellow smiley face with hands on it&#10;&#10;Description automatically generated">
            <a:extLst>
              <a:ext uri="{FF2B5EF4-FFF2-40B4-BE49-F238E27FC236}">
                <a16:creationId xmlns:a16="http://schemas.microsoft.com/office/drawing/2014/main" id="{4DFB7CFF-F236-BADF-1589-04E99C6BD5D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90996" y="2223616"/>
            <a:ext cx="1410789" cy="1411835"/>
          </a:xfrm>
          <a:prstGeom prst="rect">
            <a:avLst/>
          </a:prstGeom>
        </p:spPr>
      </p:pic>
      <p:sp>
        <p:nvSpPr>
          <p:cNvPr id="2" name="TextBox 1">
            <a:extLst>
              <a:ext uri="{FF2B5EF4-FFF2-40B4-BE49-F238E27FC236}">
                <a16:creationId xmlns:a16="http://schemas.microsoft.com/office/drawing/2014/main" id="{3E269261-09EE-EBA4-A32F-2A363C4B44BF}"/>
              </a:ext>
            </a:extLst>
          </p:cNvPr>
          <p:cNvSpPr txBox="1"/>
          <p:nvPr/>
        </p:nvSpPr>
        <p:spPr>
          <a:xfrm>
            <a:off x="0" y="339634"/>
            <a:ext cx="12192000" cy="1015663"/>
          </a:xfrm>
          <a:prstGeom prst="rect">
            <a:avLst/>
          </a:prstGeom>
          <a:noFill/>
        </p:spPr>
        <p:txBody>
          <a:bodyPr wrap="square" rtlCol="0">
            <a:spAutoFit/>
          </a:bodyPr>
          <a:lstStyle/>
          <a:p>
            <a:pPr algn="ctr"/>
            <a:r>
              <a:rPr lang="en-ZA" sz="6000" dirty="0">
                <a:solidFill>
                  <a:schemeClr val="bg1"/>
                </a:solidFill>
                <a:latin typeface="Source Sans Pro Black" panose="020B0803030403020204" pitchFamily="34" charset="0"/>
                <a:ea typeface="Source Sans Pro Black" panose="020B0803030403020204" pitchFamily="34" charset="0"/>
              </a:rPr>
              <a:t>Implementation</a:t>
            </a:r>
            <a:endParaRPr lang="en-ZA" sz="7200" dirty="0">
              <a:solidFill>
                <a:schemeClr val="bg1"/>
              </a:solidFill>
              <a:latin typeface="Source Sans Pro Black" panose="020B0803030403020204" pitchFamily="34" charset="0"/>
              <a:ea typeface="Source Sans Pro Black" panose="020B0803030403020204" pitchFamily="34" charset="0"/>
            </a:endParaRPr>
          </a:p>
        </p:txBody>
      </p:sp>
      <p:pic>
        <p:nvPicPr>
          <p:cNvPr id="10" name="Picture 9" descr="A logo for a company&#10;&#10;Description automatically generated">
            <a:extLst>
              <a:ext uri="{FF2B5EF4-FFF2-40B4-BE49-F238E27FC236}">
                <a16:creationId xmlns:a16="http://schemas.microsoft.com/office/drawing/2014/main" id="{8132ED22-BF99-BEFD-EF15-FDF7EA2A3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82" y="2358825"/>
            <a:ext cx="2074460" cy="1166884"/>
          </a:xfrm>
          <a:prstGeom prst="roundRect">
            <a:avLst>
              <a:gd name="adj" fmla="val 50000"/>
            </a:avLst>
          </a:prstGeom>
        </p:spPr>
      </p:pic>
      <p:pic>
        <p:nvPicPr>
          <p:cNvPr id="13" name="Picture 12" descr="A diagram of a foreign language process&#10;&#10;Description automatically generated">
            <a:extLst>
              <a:ext uri="{FF2B5EF4-FFF2-40B4-BE49-F238E27FC236}">
                <a16:creationId xmlns:a16="http://schemas.microsoft.com/office/drawing/2014/main" id="{9868A146-6F82-BA72-1D40-1F8E54180DC0}"/>
              </a:ext>
            </a:extLst>
          </p:cNvPr>
          <p:cNvPicPr>
            <a:picLocks noChangeAspect="1"/>
          </p:cNvPicPr>
          <p:nvPr/>
        </p:nvPicPr>
        <p:blipFill rotWithShape="1">
          <a:blip r:embed="rId5">
            <a:extLst>
              <a:ext uri="{28A0092B-C50C-407E-A947-70E740481C1C}">
                <a14:useLocalDpi xmlns:a14="http://schemas.microsoft.com/office/drawing/2010/main" val="0"/>
              </a:ext>
            </a:extLst>
          </a:blip>
          <a:srcRect t="30037" b="9804"/>
          <a:stretch/>
        </p:blipFill>
        <p:spPr>
          <a:xfrm>
            <a:off x="8132184" y="2511747"/>
            <a:ext cx="2895725" cy="862741"/>
          </a:xfrm>
          <a:prstGeom prst="roundRect">
            <a:avLst>
              <a:gd name="adj" fmla="val 20163"/>
            </a:avLst>
          </a:prstGeom>
        </p:spPr>
      </p:pic>
      <p:pic>
        <p:nvPicPr>
          <p:cNvPr id="15" name="Picture 14" descr="A wrench and screwdriver&#10;&#10;Description automatically generated">
            <a:extLst>
              <a:ext uri="{FF2B5EF4-FFF2-40B4-BE49-F238E27FC236}">
                <a16:creationId xmlns:a16="http://schemas.microsoft.com/office/drawing/2014/main" id="{8CC4BB54-9DDD-F8B7-D5A8-67059E90CC5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4970" y1="67313" x2="64970" y2="67313"/>
                        <a14:foregroundMark x1="64970" y1="52848" x2="64970" y2="65939"/>
                        <a14:foregroundMark x1="44283" y1="41131" x2="39475" y2="37010"/>
                        <a14:backgroundMark x1="31192" y1="56283" x2="31192" y2="56283"/>
                        <a14:backgroundMark x1="31192" y1="56283" x2="31192" y2="56283"/>
                      </a14:backgroundRemoval>
                    </a14:imgEffect>
                  </a14:imgLayer>
                </a14:imgProps>
              </a:ext>
              <a:ext uri="{28A0092B-C50C-407E-A947-70E740481C1C}">
                <a14:useLocalDpi xmlns:a14="http://schemas.microsoft.com/office/drawing/2010/main" val="0"/>
              </a:ext>
            </a:extLst>
          </a:blip>
          <a:stretch>
            <a:fillRect/>
          </a:stretch>
        </p:blipFill>
        <p:spPr>
          <a:xfrm>
            <a:off x="1689950" y="4720837"/>
            <a:ext cx="1411835" cy="1411835"/>
          </a:xfrm>
          <a:prstGeom prst="ellipse">
            <a:avLst/>
          </a:prstGeom>
        </p:spPr>
      </p:pic>
      <p:pic>
        <p:nvPicPr>
          <p:cNvPr id="19" name="Picture 18" descr="A colorful graphic with a magnifying glass and a graph&#10;&#10;Description automatically generated">
            <a:extLst>
              <a:ext uri="{FF2B5EF4-FFF2-40B4-BE49-F238E27FC236}">
                <a16:creationId xmlns:a16="http://schemas.microsoft.com/office/drawing/2014/main" id="{9C875AF8-8451-5174-68DE-32FDC0A9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9868" y="4332022"/>
            <a:ext cx="2100356" cy="2018495"/>
          </a:xfrm>
          <a:prstGeom prst="rect">
            <a:avLst/>
          </a:prstGeom>
        </p:spPr>
      </p:pic>
      <p:pic>
        <p:nvPicPr>
          <p:cNvPr id="21" name="Picture 20" descr="A blue circle with a magnifying glass and a bug on it&#10;&#10;Description automatically generated">
            <a:extLst>
              <a:ext uri="{FF2B5EF4-FFF2-40B4-BE49-F238E27FC236}">
                <a16:creationId xmlns:a16="http://schemas.microsoft.com/office/drawing/2014/main" id="{EBB5F93C-C085-EB77-E0E0-561CA67B139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9111" y1="42692" x2="39111" y2="42692"/>
                        <a14:foregroundMark x1="42111" y1="36154" x2="42111" y2="36154"/>
                        <a14:foregroundMark x1="40222" y1="33654" x2="36444" y2="68462"/>
                        <a14:foregroundMark x1="36778" y1="33269" x2="49556" y2="56538"/>
                        <a14:foregroundMark x1="49556" y1="56538" x2="49444" y2="66346"/>
                        <a14:foregroundMark x1="44000" y1="35385" x2="49000" y2="35385"/>
                        <a14:foregroundMark x1="42667" y1="58654" x2="42667" y2="51346"/>
                        <a14:foregroundMark x1="74444" y1="50000" x2="74444" y2="50000"/>
                        <a14:backgroundMark x1="12889" y1="16538" x2="12889" y2="16538"/>
                        <a14:backgroundMark x1="17667" y1="15769" x2="16444" y2="51731"/>
                        <a14:backgroundMark x1="16444" y1="51731" x2="19778" y2="79423"/>
                        <a14:backgroundMark x1="19778" y1="79423" x2="20667" y2="82308"/>
                      </a14:backgroundRemoval>
                    </a14:imgEffect>
                  </a14:imgLayer>
                </a14:imgProps>
              </a:ext>
              <a:ext uri="{28A0092B-C50C-407E-A947-70E740481C1C}">
                <a14:useLocalDpi xmlns:a14="http://schemas.microsoft.com/office/drawing/2010/main" val="0"/>
              </a:ext>
            </a:extLst>
          </a:blip>
          <a:stretch>
            <a:fillRect/>
          </a:stretch>
        </p:blipFill>
        <p:spPr>
          <a:xfrm>
            <a:off x="4466667" y="4367827"/>
            <a:ext cx="3665517" cy="2117854"/>
          </a:xfrm>
          <a:prstGeom prst="rect">
            <a:avLst/>
          </a:prstGeom>
        </p:spPr>
      </p:pic>
      <p:sp>
        <p:nvSpPr>
          <p:cNvPr id="4" name="Circle: Hollow 3">
            <a:extLst>
              <a:ext uri="{FF2B5EF4-FFF2-40B4-BE49-F238E27FC236}">
                <a16:creationId xmlns:a16="http://schemas.microsoft.com/office/drawing/2014/main" id="{8E9C7DF7-D13A-BB89-246A-7CA6820C95FA}"/>
              </a:ext>
            </a:extLst>
          </p:cNvPr>
          <p:cNvSpPr/>
          <p:nvPr/>
        </p:nvSpPr>
        <p:spPr>
          <a:xfrm>
            <a:off x="-9153875" y="-6122988"/>
            <a:ext cx="23099483" cy="23099483"/>
          </a:xfrm>
          <a:prstGeom prst="donut">
            <a:avLst>
              <a:gd name="adj" fmla="val 44948"/>
            </a:avLst>
          </a:prstGeom>
          <a:solidFill>
            <a:srgbClr val="00B0F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6" name="TextBox 5">
            <a:extLst>
              <a:ext uri="{FF2B5EF4-FFF2-40B4-BE49-F238E27FC236}">
                <a16:creationId xmlns:a16="http://schemas.microsoft.com/office/drawing/2014/main" id="{1CE84C8D-6A31-A4B4-AAB4-B3AB45128D5B}"/>
              </a:ext>
            </a:extLst>
          </p:cNvPr>
          <p:cNvSpPr txBox="1"/>
          <p:nvPr/>
        </p:nvSpPr>
        <p:spPr>
          <a:xfrm>
            <a:off x="4056228" y="3114695"/>
            <a:ext cx="4072367" cy="2506264"/>
          </a:xfrm>
          <a:prstGeom prst="rect">
            <a:avLst/>
          </a:prstGeom>
          <a:solidFill>
            <a:schemeClr val="tx1">
              <a:alpha val="70000"/>
            </a:schemeClr>
          </a:solidFill>
          <a:ln>
            <a:noFill/>
          </a:ln>
        </p:spPr>
        <p:txBody>
          <a:bodyPr wrap="square" rtlCol="0">
            <a:spAutoFit/>
          </a:bodyPr>
          <a:lstStyle/>
          <a:p>
            <a:pPr lvl="0"/>
            <a:r>
              <a:rPr lang="en-US" dirty="0">
                <a:solidFill>
                  <a:schemeClr val="bg1"/>
                </a:solidFill>
                <a:latin typeface="Source Sans Pro Black" panose="020B0803030403020204" pitchFamily="34" charset="0"/>
                <a:ea typeface="Source Sans Pro Black" panose="020B0803030403020204" pitchFamily="34" charset="0"/>
              </a:rPr>
              <a:t>Fine tuning for precision</a:t>
            </a:r>
            <a:r>
              <a:rPr lang="en-US" dirty="0">
                <a:solidFill>
                  <a:schemeClr val="bg1"/>
                </a:solidFill>
              </a:rPr>
              <a:t>:</a:t>
            </a:r>
          </a:p>
          <a:p>
            <a:pPr marL="285750" marR="0" indent="-285750">
              <a:lnSpc>
                <a:spcPct val="107000"/>
              </a:lnSpc>
              <a:spcBef>
                <a:spcPts val="200"/>
              </a:spcBef>
              <a:spcAft>
                <a:spcPts val="0"/>
              </a:spcAft>
              <a:buFont typeface="Arial" panose="020B0604020202020204" pitchFamily="34" charset="0"/>
              <a:buChar char="•"/>
            </a:pPr>
            <a:r>
              <a:rPr lang="en-ZA" kern="1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D</a:t>
            </a: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eploy an AdaFactor optimizer employing a custom learning rate scheduler.</a:t>
            </a:r>
          </a:p>
          <a:p>
            <a:pPr marL="285750" marR="0" indent="-285750">
              <a:lnSpc>
                <a:spcPct val="107000"/>
              </a:lnSpc>
              <a:spcBef>
                <a:spcPts val="200"/>
              </a:spcBef>
              <a:spcAft>
                <a:spcPts val="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Each model undergoes a 10-epoch training cycle. </a:t>
            </a:r>
          </a:p>
          <a:p>
            <a:pPr marL="285750" marR="0" indent="-285750">
              <a:lnSpc>
                <a:spcPct val="107000"/>
              </a:lnSpc>
              <a:spcBef>
                <a:spcPts val="200"/>
              </a:spcBef>
              <a:spcAft>
                <a:spcPts val="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Hugging Face allows us to use a unique type of callback.</a:t>
            </a:r>
            <a:endParaRPr lang="en-ZA" dirty="0">
              <a:solidFill>
                <a:schemeClr val="bg1"/>
              </a:solidFill>
            </a:endParaRPr>
          </a:p>
        </p:txBody>
      </p:sp>
    </p:spTree>
    <p:extLst>
      <p:ext uri="{BB962C8B-B14F-4D97-AF65-F5344CB8AC3E}">
        <p14:creationId xmlns:p14="http://schemas.microsoft.com/office/powerpoint/2010/main" val="29220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059F80-1725-4201-A02C-8CB68FF1DB3F}"/>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pic>
        <p:nvPicPr>
          <p:cNvPr id="11" name="Picture 10" descr="A yellow smiley face with hands on it&#10;&#10;Description automatically generated">
            <a:extLst>
              <a:ext uri="{FF2B5EF4-FFF2-40B4-BE49-F238E27FC236}">
                <a16:creationId xmlns:a16="http://schemas.microsoft.com/office/drawing/2014/main" id="{4DFB7CFF-F236-BADF-1589-04E99C6BD5D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90996" y="2223616"/>
            <a:ext cx="1410789" cy="1411835"/>
          </a:xfrm>
          <a:prstGeom prst="rect">
            <a:avLst/>
          </a:prstGeom>
        </p:spPr>
      </p:pic>
      <p:sp>
        <p:nvSpPr>
          <p:cNvPr id="2" name="TextBox 1">
            <a:extLst>
              <a:ext uri="{FF2B5EF4-FFF2-40B4-BE49-F238E27FC236}">
                <a16:creationId xmlns:a16="http://schemas.microsoft.com/office/drawing/2014/main" id="{3E269261-09EE-EBA4-A32F-2A363C4B44BF}"/>
              </a:ext>
            </a:extLst>
          </p:cNvPr>
          <p:cNvSpPr txBox="1"/>
          <p:nvPr/>
        </p:nvSpPr>
        <p:spPr>
          <a:xfrm>
            <a:off x="0" y="339634"/>
            <a:ext cx="12192000" cy="1015663"/>
          </a:xfrm>
          <a:prstGeom prst="rect">
            <a:avLst/>
          </a:prstGeom>
          <a:noFill/>
        </p:spPr>
        <p:txBody>
          <a:bodyPr wrap="square" rtlCol="0">
            <a:spAutoFit/>
          </a:bodyPr>
          <a:lstStyle/>
          <a:p>
            <a:pPr algn="ctr"/>
            <a:r>
              <a:rPr lang="en-ZA" sz="6000" dirty="0">
                <a:solidFill>
                  <a:schemeClr val="bg1"/>
                </a:solidFill>
                <a:latin typeface="Source Sans Pro Black" panose="020B0803030403020204" pitchFamily="34" charset="0"/>
                <a:ea typeface="Source Sans Pro Black" panose="020B0803030403020204" pitchFamily="34" charset="0"/>
              </a:rPr>
              <a:t>Implementation</a:t>
            </a:r>
            <a:endParaRPr lang="en-ZA" sz="7200" dirty="0">
              <a:solidFill>
                <a:schemeClr val="bg1"/>
              </a:solidFill>
              <a:latin typeface="Source Sans Pro Black" panose="020B0803030403020204" pitchFamily="34" charset="0"/>
              <a:ea typeface="Source Sans Pro Black" panose="020B0803030403020204" pitchFamily="34" charset="0"/>
            </a:endParaRPr>
          </a:p>
        </p:txBody>
      </p:sp>
      <p:pic>
        <p:nvPicPr>
          <p:cNvPr id="10" name="Picture 9" descr="A logo for a company&#10;&#10;Description automatically generated">
            <a:extLst>
              <a:ext uri="{FF2B5EF4-FFF2-40B4-BE49-F238E27FC236}">
                <a16:creationId xmlns:a16="http://schemas.microsoft.com/office/drawing/2014/main" id="{8132ED22-BF99-BEFD-EF15-FDF7EA2A3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82" y="2358825"/>
            <a:ext cx="2074460" cy="1166884"/>
          </a:xfrm>
          <a:prstGeom prst="roundRect">
            <a:avLst>
              <a:gd name="adj" fmla="val 50000"/>
            </a:avLst>
          </a:prstGeom>
        </p:spPr>
      </p:pic>
      <p:pic>
        <p:nvPicPr>
          <p:cNvPr id="13" name="Picture 12" descr="A diagram of a foreign language process&#10;&#10;Description automatically generated">
            <a:extLst>
              <a:ext uri="{FF2B5EF4-FFF2-40B4-BE49-F238E27FC236}">
                <a16:creationId xmlns:a16="http://schemas.microsoft.com/office/drawing/2014/main" id="{9868A146-6F82-BA72-1D40-1F8E54180DC0}"/>
              </a:ext>
            </a:extLst>
          </p:cNvPr>
          <p:cNvPicPr>
            <a:picLocks noChangeAspect="1"/>
          </p:cNvPicPr>
          <p:nvPr/>
        </p:nvPicPr>
        <p:blipFill rotWithShape="1">
          <a:blip r:embed="rId5">
            <a:extLst>
              <a:ext uri="{28A0092B-C50C-407E-A947-70E740481C1C}">
                <a14:useLocalDpi xmlns:a14="http://schemas.microsoft.com/office/drawing/2010/main" val="0"/>
              </a:ext>
            </a:extLst>
          </a:blip>
          <a:srcRect t="30037" b="9804"/>
          <a:stretch/>
        </p:blipFill>
        <p:spPr>
          <a:xfrm>
            <a:off x="8132184" y="2511747"/>
            <a:ext cx="2895725" cy="862741"/>
          </a:xfrm>
          <a:prstGeom prst="roundRect">
            <a:avLst>
              <a:gd name="adj" fmla="val 20163"/>
            </a:avLst>
          </a:prstGeom>
        </p:spPr>
      </p:pic>
      <p:pic>
        <p:nvPicPr>
          <p:cNvPr id="15" name="Picture 14" descr="A wrench and screwdriver&#10;&#10;Description automatically generated">
            <a:extLst>
              <a:ext uri="{FF2B5EF4-FFF2-40B4-BE49-F238E27FC236}">
                <a16:creationId xmlns:a16="http://schemas.microsoft.com/office/drawing/2014/main" id="{8CC4BB54-9DDD-F8B7-D5A8-67059E90CC5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4970" y1="67313" x2="64970" y2="67313"/>
                        <a14:foregroundMark x1="64970" y1="52848" x2="64970" y2="65939"/>
                        <a14:foregroundMark x1="44283" y1="41131" x2="39475" y2="37010"/>
                        <a14:backgroundMark x1="31192" y1="56283" x2="31192" y2="56283"/>
                        <a14:backgroundMark x1="31192" y1="56283" x2="31192" y2="56283"/>
                      </a14:backgroundRemoval>
                    </a14:imgEffect>
                  </a14:imgLayer>
                </a14:imgProps>
              </a:ext>
              <a:ext uri="{28A0092B-C50C-407E-A947-70E740481C1C}">
                <a14:useLocalDpi xmlns:a14="http://schemas.microsoft.com/office/drawing/2010/main" val="0"/>
              </a:ext>
            </a:extLst>
          </a:blip>
          <a:stretch>
            <a:fillRect/>
          </a:stretch>
        </p:blipFill>
        <p:spPr>
          <a:xfrm>
            <a:off x="1689950" y="4720837"/>
            <a:ext cx="1411835" cy="1411835"/>
          </a:xfrm>
          <a:prstGeom prst="ellipse">
            <a:avLst/>
          </a:prstGeom>
        </p:spPr>
      </p:pic>
      <p:pic>
        <p:nvPicPr>
          <p:cNvPr id="19" name="Picture 18" descr="A colorful graphic with a magnifying glass and a graph&#10;&#10;Description automatically generated">
            <a:extLst>
              <a:ext uri="{FF2B5EF4-FFF2-40B4-BE49-F238E27FC236}">
                <a16:creationId xmlns:a16="http://schemas.microsoft.com/office/drawing/2014/main" id="{9C875AF8-8451-5174-68DE-32FDC0A9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9868" y="4332022"/>
            <a:ext cx="2100356" cy="2018495"/>
          </a:xfrm>
          <a:prstGeom prst="rect">
            <a:avLst/>
          </a:prstGeom>
        </p:spPr>
      </p:pic>
      <p:pic>
        <p:nvPicPr>
          <p:cNvPr id="21" name="Picture 20" descr="A blue circle with a magnifying glass and a bug on it&#10;&#10;Description automatically generated">
            <a:extLst>
              <a:ext uri="{FF2B5EF4-FFF2-40B4-BE49-F238E27FC236}">
                <a16:creationId xmlns:a16="http://schemas.microsoft.com/office/drawing/2014/main" id="{EBB5F93C-C085-EB77-E0E0-561CA67B139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9111" y1="42692" x2="39111" y2="42692"/>
                        <a14:foregroundMark x1="42111" y1="36154" x2="42111" y2="36154"/>
                        <a14:foregroundMark x1="40222" y1="33654" x2="36444" y2="68462"/>
                        <a14:foregroundMark x1="36778" y1="33269" x2="49556" y2="56538"/>
                        <a14:foregroundMark x1="49556" y1="56538" x2="49444" y2="66346"/>
                        <a14:foregroundMark x1="44000" y1="35385" x2="49000" y2="35385"/>
                        <a14:foregroundMark x1="42667" y1="58654" x2="42667" y2="51346"/>
                        <a14:foregroundMark x1="74444" y1="50000" x2="74444" y2="50000"/>
                        <a14:backgroundMark x1="12889" y1="16538" x2="12889" y2="16538"/>
                        <a14:backgroundMark x1="17667" y1="15769" x2="16444" y2="51731"/>
                        <a14:backgroundMark x1="16444" y1="51731" x2="19778" y2="79423"/>
                        <a14:backgroundMark x1="19778" y1="79423" x2="20667" y2="82308"/>
                      </a14:backgroundRemoval>
                    </a14:imgEffect>
                  </a14:imgLayer>
                </a14:imgProps>
              </a:ext>
              <a:ext uri="{28A0092B-C50C-407E-A947-70E740481C1C}">
                <a14:useLocalDpi xmlns:a14="http://schemas.microsoft.com/office/drawing/2010/main" val="0"/>
              </a:ext>
            </a:extLst>
          </a:blip>
          <a:stretch>
            <a:fillRect/>
          </a:stretch>
        </p:blipFill>
        <p:spPr>
          <a:xfrm>
            <a:off x="4466667" y="4367827"/>
            <a:ext cx="3665517" cy="2117854"/>
          </a:xfrm>
          <a:prstGeom prst="rect">
            <a:avLst/>
          </a:prstGeom>
        </p:spPr>
      </p:pic>
      <p:sp>
        <p:nvSpPr>
          <p:cNvPr id="4" name="Circle: Hollow 3">
            <a:extLst>
              <a:ext uri="{FF2B5EF4-FFF2-40B4-BE49-F238E27FC236}">
                <a16:creationId xmlns:a16="http://schemas.microsoft.com/office/drawing/2014/main" id="{8E9C7DF7-D13A-BB89-246A-7CA6820C95FA}"/>
              </a:ext>
            </a:extLst>
          </p:cNvPr>
          <p:cNvSpPr/>
          <p:nvPr/>
        </p:nvSpPr>
        <p:spPr>
          <a:xfrm>
            <a:off x="-5457331" y="-6122988"/>
            <a:ext cx="23099483" cy="23099483"/>
          </a:xfrm>
          <a:prstGeom prst="donut">
            <a:avLst>
              <a:gd name="adj" fmla="val 44948"/>
            </a:avLst>
          </a:prstGeom>
          <a:solidFill>
            <a:srgbClr val="00B0F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6" name="TextBox 5">
            <a:extLst>
              <a:ext uri="{FF2B5EF4-FFF2-40B4-BE49-F238E27FC236}">
                <a16:creationId xmlns:a16="http://schemas.microsoft.com/office/drawing/2014/main" id="{1CE84C8D-6A31-A4B4-AAB4-B3AB45128D5B}"/>
              </a:ext>
            </a:extLst>
          </p:cNvPr>
          <p:cNvSpPr txBox="1"/>
          <p:nvPr/>
        </p:nvSpPr>
        <p:spPr>
          <a:xfrm>
            <a:off x="1065601" y="1825758"/>
            <a:ext cx="4072367" cy="2506905"/>
          </a:xfrm>
          <a:prstGeom prst="rect">
            <a:avLst/>
          </a:prstGeom>
          <a:solidFill>
            <a:schemeClr val="tx1">
              <a:alpha val="70000"/>
            </a:schemeClr>
          </a:solidFill>
          <a:ln>
            <a:noFill/>
          </a:ln>
        </p:spPr>
        <p:txBody>
          <a:bodyPr wrap="square" rtlCol="0">
            <a:spAutoFit/>
          </a:bodyPr>
          <a:lstStyle/>
          <a:p>
            <a:pPr lvl="0"/>
            <a:r>
              <a:rPr lang="en-US" dirty="0">
                <a:solidFill>
                  <a:schemeClr val="bg1"/>
                </a:solidFill>
                <a:latin typeface="Source Sans Pro Black" panose="020B0803030403020204" pitchFamily="34" charset="0"/>
                <a:ea typeface="Source Sans Pro Black" panose="020B0803030403020204" pitchFamily="34" charset="0"/>
              </a:rPr>
              <a:t>Testing the waters</a:t>
            </a:r>
            <a:r>
              <a:rPr lang="en-US" dirty="0">
                <a:solidFill>
                  <a:schemeClr val="bg1"/>
                </a:solidFill>
              </a:rPr>
              <a:t>:</a:t>
            </a:r>
          </a:p>
          <a:p>
            <a:pPr marL="285750" marR="0" indent="-285750">
              <a:lnSpc>
                <a:spcPct val="107000"/>
              </a:lnSpc>
              <a:spcBef>
                <a:spcPts val="200"/>
              </a:spcBef>
              <a:spcAft>
                <a:spcPts val="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Use the first 100 lyric-interpretation pairs from the test set of the Song Interpretation Dataset. </a:t>
            </a:r>
          </a:p>
          <a:p>
            <a:pPr marL="285750" marR="0" indent="-285750">
              <a:lnSpc>
                <a:spcPct val="107000"/>
              </a:lnSpc>
              <a:spcBef>
                <a:spcPts val="200"/>
              </a:spcBef>
              <a:spcAft>
                <a:spcPts val="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This testing environment eliminates any chances of data leakage </a:t>
            </a:r>
          </a:p>
          <a:p>
            <a:pPr marL="285750" marR="0" indent="-285750">
              <a:lnSpc>
                <a:spcPct val="107000"/>
              </a:lnSpc>
              <a:spcBef>
                <a:spcPts val="200"/>
              </a:spcBef>
              <a:spcAft>
                <a:spcPts val="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To generate the predictions, we again employ an XLA function.</a:t>
            </a:r>
          </a:p>
        </p:txBody>
      </p:sp>
    </p:spTree>
    <p:extLst>
      <p:ext uri="{BB962C8B-B14F-4D97-AF65-F5344CB8AC3E}">
        <p14:creationId xmlns:p14="http://schemas.microsoft.com/office/powerpoint/2010/main" val="2093619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059F80-1725-4201-A02C-8CB68FF1DB3F}"/>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pic>
        <p:nvPicPr>
          <p:cNvPr id="11" name="Picture 10" descr="A yellow smiley face with hands on it&#10;&#10;Description automatically generated">
            <a:extLst>
              <a:ext uri="{FF2B5EF4-FFF2-40B4-BE49-F238E27FC236}">
                <a16:creationId xmlns:a16="http://schemas.microsoft.com/office/drawing/2014/main" id="{4DFB7CFF-F236-BADF-1589-04E99C6BD5D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90996" y="2223616"/>
            <a:ext cx="1410789" cy="1411835"/>
          </a:xfrm>
          <a:prstGeom prst="rect">
            <a:avLst/>
          </a:prstGeom>
        </p:spPr>
      </p:pic>
      <p:sp>
        <p:nvSpPr>
          <p:cNvPr id="2" name="TextBox 1">
            <a:extLst>
              <a:ext uri="{FF2B5EF4-FFF2-40B4-BE49-F238E27FC236}">
                <a16:creationId xmlns:a16="http://schemas.microsoft.com/office/drawing/2014/main" id="{3E269261-09EE-EBA4-A32F-2A363C4B44BF}"/>
              </a:ext>
            </a:extLst>
          </p:cNvPr>
          <p:cNvSpPr txBox="1"/>
          <p:nvPr/>
        </p:nvSpPr>
        <p:spPr>
          <a:xfrm>
            <a:off x="0" y="339634"/>
            <a:ext cx="12192000" cy="1015663"/>
          </a:xfrm>
          <a:prstGeom prst="rect">
            <a:avLst/>
          </a:prstGeom>
          <a:noFill/>
        </p:spPr>
        <p:txBody>
          <a:bodyPr wrap="square" rtlCol="0">
            <a:spAutoFit/>
          </a:bodyPr>
          <a:lstStyle/>
          <a:p>
            <a:pPr algn="ctr"/>
            <a:r>
              <a:rPr lang="en-ZA" sz="6000" dirty="0">
                <a:solidFill>
                  <a:schemeClr val="bg1"/>
                </a:solidFill>
                <a:latin typeface="Source Sans Pro Black" panose="020B0803030403020204" pitchFamily="34" charset="0"/>
                <a:ea typeface="Source Sans Pro Black" panose="020B0803030403020204" pitchFamily="34" charset="0"/>
              </a:rPr>
              <a:t>Implementation</a:t>
            </a:r>
            <a:endParaRPr lang="en-ZA" sz="7200" dirty="0">
              <a:solidFill>
                <a:schemeClr val="bg1"/>
              </a:solidFill>
              <a:latin typeface="Source Sans Pro Black" panose="020B0803030403020204" pitchFamily="34" charset="0"/>
              <a:ea typeface="Source Sans Pro Black" panose="020B0803030403020204" pitchFamily="34" charset="0"/>
            </a:endParaRPr>
          </a:p>
        </p:txBody>
      </p:sp>
      <p:pic>
        <p:nvPicPr>
          <p:cNvPr id="10" name="Picture 9" descr="A logo for a company&#10;&#10;Description automatically generated">
            <a:extLst>
              <a:ext uri="{FF2B5EF4-FFF2-40B4-BE49-F238E27FC236}">
                <a16:creationId xmlns:a16="http://schemas.microsoft.com/office/drawing/2014/main" id="{8132ED22-BF99-BEFD-EF15-FDF7EA2A3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5182" y="2358825"/>
            <a:ext cx="2074460" cy="1166884"/>
          </a:xfrm>
          <a:prstGeom prst="roundRect">
            <a:avLst>
              <a:gd name="adj" fmla="val 50000"/>
            </a:avLst>
          </a:prstGeom>
        </p:spPr>
      </p:pic>
      <p:pic>
        <p:nvPicPr>
          <p:cNvPr id="13" name="Picture 12" descr="A diagram of a foreign language process&#10;&#10;Description automatically generated">
            <a:extLst>
              <a:ext uri="{FF2B5EF4-FFF2-40B4-BE49-F238E27FC236}">
                <a16:creationId xmlns:a16="http://schemas.microsoft.com/office/drawing/2014/main" id="{9868A146-6F82-BA72-1D40-1F8E54180DC0}"/>
              </a:ext>
            </a:extLst>
          </p:cNvPr>
          <p:cNvPicPr>
            <a:picLocks noChangeAspect="1"/>
          </p:cNvPicPr>
          <p:nvPr/>
        </p:nvPicPr>
        <p:blipFill rotWithShape="1">
          <a:blip r:embed="rId5">
            <a:extLst>
              <a:ext uri="{28A0092B-C50C-407E-A947-70E740481C1C}">
                <a14:useLocalDpi xmlns:a14="http://schemas.microsoft.com/office/drawing/2010/main" val="0"/>
              </a:ext>
            </a:extLst>
          </a:blip>
          <a:srcRect t="30037" b="9804"/>
          <a:stretch/>
        </p:blipFill>
        <p:spPr>
          <a:xfrm>
            <a:off x="8132184" y="2511747"/>
            <a:ext cx="2895725" cy="862741"/>
          </a:xfrm>
          <a:prstGeom prst="roundRect">
            <a:avLst>
              <a:gd name="adj" fmla="val 20163"/>
            </a:avLst>
          </a:prstGeom>
        </p:spPr>
      </p:pic>
      <p:pic>
        <p:nvPicPr>
          <p:cNvPr id="15" name="Picture 14" descr="A wrench and screwdriver&#10;&#10;Description automatically generated">
            <a:extLst>
              <a:ext uri="{FF2B5EF4-FFF2-40B4-BE49-F238E27FC236}">
                <a16:creationId xmlns:a16="http://schemas.microsoft.com/office/drawing/2014/main" id="{8CC4BB54-9DDD-F8B7-D5A8-67059E90CC5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4970" y1="67313" x2="64970" y2="67313"/>
                        <a14:foregroundMark x1="64970" y1="52848" x2="64970" y2="65939"/>
                        <a14:foregroundMark x1="44283" y1="41131" x2="39475" y2="37010"/>
                        <a14:backgroundMark x1="31192" y1="56283" x2="31192" y2="56283"/>
                        <a14:backgroundMark x1="31192" y1="56283" x2="31192" y2="56283"/>
                      </a14:backgroundRemoval>
                    </a14:imgEffect>
                  </a14:imgLayer>
                </a14:imgProps>
              </a:ext>
              <a:ext uri="{28A0092B-C50C-407E-A947-70E740481C1C}">
                <a14:useLocalDpi xmlns:a14="http://schemas.microsoft.com/office/drawing/2010/main" val="0"/>
              </a:ext>
            </a:extLst>
          </a:blip>
          <a:stretch>
            <a:fillRect/>
          </a:stretch>
        </p:blipFill>
        <p:spPr>
          <a:xfrm>
            <a:off x="1689950" y="4720837"/>
            <a:ext cx="1411835" cy="1411835"/>
          </a:xfrm>
          <a:prstGeom prst="ellipse">
            <a:avLst/>
          </a:prstGeom>
        </p:spPr>
      </p:pic>
      <p:pic>
        <p:nvPicPr>
          <p:cNvPr id="19" name="Picture 18" descr="A colorful graphic with a magnifying glass and a graph&#10;&#10;Description automatically generated">
            <a:extLst>
              <a:ext uri="{FF2B5EF4-FFF2-40B4-BE49-F238E27FC236}">
                <a16:creationId xmlns:a16="http://schemas.microsoft.com/office/drawing/2014/main" id="{9C875AF8-8451-5174-68DE-32FDC0A93C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9868" y="4332022"/>
            <a:ext cx="2100356" cy="2018495"/>
          </a:xfrm>
          <a:prstGeom prst="rect">
            <a:avLst/>
          </a:prstGeom>
        </p:spPr>
      </p:pic>
      <p:pic>
        <p:nvPicPr>
          <p:cNvPr id="21" name="Picture 20" descr="A blue circle with a magnifying glass and a bug on it&#10;&#10;Description automatically generated">
            <a:extLst>
              <a:ext uri="{FF2B5EF4-FFF2-40B4-BE49-F238E27FC236}">
                <a16:creationId xmlns:a16="http://schemas.microsoft.com/office/drawing/2014/main" id="{EBB5F93C-C085-EB77-E0E0-561CA67B139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9111" y1="42692" x2="39111" y2="42692"/>
                        <a14:foregroundMark x1="42111" y1="36154" x2="42111" y2="36154"/>
                        <a14:foregroundMark x1="40222" y1="33654" x2="36444" y2="68462"/>
                        <a14:foregroundMark x1="36778" y1="33269" x2="49556" y2="56538"/>
                        <a14:foregroundMark x1="49556" y1="56538" x2="49444" y2="66346"/>
                        <a14:foregroundMark x1="44000" y1="35385" x2="49000" y2="35385"/>
                        <a14:foregroundMark x1="42667" y1="58654" x2="42667" y2="51346"/>
                        <a14:foregroundMark x1="74444" y1="50000" x2="74444" y2="50000"/>
                        <a14:backgroundMark x1="12889" y1="16538" x2="12889" y2="16538"/>
                        <a14:backgroundMark x1="17667" y1="15769" x2="16444" y2="51731"/>
                        <a14:backgroundMark x1="16444" y1="51731" x2="19778" y2="79423"/>
                        <a14:backgroundMark x1="19778" y1="79423" x2="20667" y2="82308"/>
                      </a14:backgroundRemoval>
                    </a14:imgEffect>
                  </a14:imgLayer>
                </a14:imgProps>
              </a:ext>
              <a:ext uri="{28A0092B-C50C-407E-A947-70E740481C1C}">
                <a14:useLocalDpi xmlns:a14="http://schemas.microsoft.com/office/drawing/2010/main" val="0"/>
              </a:ext>
            </a:extLst>
          </a:blip>
          <a:stretch>
            <a:fillRect/>
          </a:stretch>
        </p:blipFill>
        <p:spPr>
          <a:xfrm>
            <a:off x="4466667" y="4367827"/>
            <a:ext cx="3665517" cy="2117854"/>
          </a:xfrm>
          <a:prstGeom prst="rect">
            <a:avLst/>
          </a:prstGeom>
        </p:spPr>
      </p:pic>
      <p:sp>
        <p:nvSpPr>
          <p:cNvPr id="4" name="Circle: Hollow 3">
            <a:extLst>
              <a:ext uri="{FF2B5EF4-FFF2-40B4-BE49-F238E27FC236}">
                <a16:creationId xmlns:a16="http://schemas.microsoft.com/office/drawing/2014/main" id="{8E9C7DF7-D13A-BB89-246A-7CA6820C95FA}"/>
              </a:ext>
            </a:extLst>
          </p:cNvPr>
          <p:cNvSpPr/>
          <p:nvPr/>
        </p:nvSpPr>
        <p:spPr>
          <a:xfrm>
            <a:off x="-1971181" y="-6122988"/>
            <a:ext cx="23099483" cy="23099483"/>
          </a:xfrm>
          <a:prstGeom prst="donut">
            <a:avLst>
              <a:gd name="adj" fmla="val 44948"/>
            </a:avLst>
          </a:prstGeom>
          <a:solidFill>
            <a:srgbClr val="00B0F0">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6" name="TextBox 5">
            <a:extLst>
              <a:ext uri="{FF2B5EF4-FFF2-40B4-BE49-F238E27FC236}">
                <a16:creationId xmlns:a16="http://schemas.microsoft.com/office/drawing/2014/main" id="{1CE84C8D-6A31-A4B4-AAB4-B3AB45128D5B}"/>
              </a:ext>
            </a:extLst>
          </p:cNvPr>
          <p:cNvSpPr txBox="1"/>
          <p:nvPr/>
        </p:nvSpPr>
        <p:spPr>
          <a:xfrm>
            <a:off x="3582345" y="1876509"/>
            <a:ext cx="4072367" cy="3989297"/>
          </a:xfrm>
          <a:prstGeom prst="rect">
            <a:avLst/>
          </a:prstGeom>
          <a:solidFill>
            <a:schemeClr val="tx1">
              <a:alpha val="70000"/>
            </a:schemeClr>
          </a:solidFill>
          <a:ln>
            <a:noFill/>
          </a:ln>
        </p:spPr>
        <p:txBody>
          <a:bodyPr wrap="square" rtlCol="0">
            <a:spAutoFit/>
          </a:bodyPr>
          <a:lstStyle/>
          <a:p>
            <a:pPr lvl="0"/>
            <a:r>
              <a:rPr lang="en-US" dirty="0">
                <a:solidFill>
                  <a:schemeClr val="bg1"/>
                </a:solidFill>
                <a:latin typeface="Source Sans Pro Black" panose="020B0803030403020204" pitchFamily="34" charset="0"/>
                <a:ea typeface="Source Sans Pro Black" panose="020B0803030403020204" pitchFamily="34" charset="0"/>
              </a:rPr>
              <a:t>Evaluation metrics</a:t>
            </a:r>
            <a:r>
              <a:rPr lang="en-US" dirty="0">
                <a:solidFill>
                  <a:schemeClr val="bg1"/>
                </a:solidFill>
              </a:rPr>
              <a:t>:</a:t>
            </a:r>
          </a:p>
          <a:p>
            <a:pPr marL="285750" indent="-285750">
              <a:lnSpc>
                <a:spcPct val="107000"/>
              </a:lnSpc>
              <a:spcBef>
                <a:spcPts val="200"/>
              </a:spcBef>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ROUGE - </a:t>
            </a: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This set of metrics measure the amount of critical information retained in the generated summary when compared to a human based one. </a:t>
            </a:r>
          </a:p>
          <a:p>
            <a:pPr marL="285750" indent="-285750">
              <a:lnSpc>
                <a:spcPct val="107000"/>
              </a:lnSpc>
              <a:spcBef>
                <a:spcPts val="200"/>
              </a:spcBef>
              <a:buFont typeface="Arial" panose="020B0604020202020204" pitchFamily="34" charset="0"/>
              <a:buChar char="•"/>
            </a:pPr>
            <a:r>
              <a:rPr lang="en-ZA"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METEROR - used for evaluating machine translation based on the idea of unigram/singular-word matching.</a:t>
            </a:r>
          </a:p>
          <a:p>
            <a:pPr marL="285750" marR="0" indent="-285750">
              <a:lnSpc>
                <a:spcPct val="107000"/>
              </a:lnSpc>
              <a:spcBef>
                <a:spcPts val="200"/>
              </a:spcBef>
              <a:spcAft>
                <a:spcPts val="0"/>
              </a:spcAft>
              <a:buFont typeface="Arial" panose="020B0604020202020204" pitchFamily="34" charset="0"/>
              <a:buChar char="•"/>
            </a:pPr>
            <a:r>
              <a:rPr lang="en-ZA"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BERTScore - provide an insight into as to the semantic similarity of the sentences.</a:t>
            </a:r>
          </a:p>
        </p:txBody>
      </p:sp>
    </p:spTree>
    <p:extLst>
      <p:ext uri="{BB962C8B-B14F-4D97-AF65-F5344CB8AC3E}">
        <p14:creationId xmlns:p14="http://schemas.microsoft.com/office/powerpoint/2010/main" val="709046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4A094-0594-19F0-8046-950BEB6034D5}"/>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467C53BC-E7D7-BCD9-2462-8ABFBD4FE16E}"/>
              </a:ext>
            </a:extLst>
          </p:cNvPr>
          <p:cNvSpPr txBox="1"/>
          <p:nvPr/>
        </p:nvSpPr>
        <p:spPr>
          <a:xfrm>
            <a:off x="1188714" y="185634"/>
            <a:ext cx="2313994" cy="769441"/>
          </a:xfrm>
          <a:prstGeom prst="rect">
            <a:avLst/>
          </a:prstGeom>
          <a:noFill/>
        </p:spPr>
        <p:txBody>
          <a:bodyPr wrap="square" rtlCol="0">
            <a:spAutoFit/>
          </a:bodyPr>
          <a:lstStyle/>
          <a:p>
            <a:r>
              <a:rPr lang="en-ZA" sz="4400" dirty="0">
                <a:solidFill>
                  <a:schemeClr val="bg1"/>
                </a:solidFill>
                <a:latin typeface="Source Sans Pro Black" panose="020B0803030403020204" pitchFamily="34" charset="0"/>
                <a:ea typeface="Source Sans Pro Black" panose="020B0803030403020204" pitchFamily="34" charset="0"/>
              </a:rPr>
              <a:t>Results</a:t>
            </a:r>
          </a:p>
        </p:txBody>
      </p:sp>
      <p:pic>
        <p:nvPicPr>
          <p:cNvPr id="14" name="Picture 13">
            <a:extLst>
              <a:ext uri="{FF2B5EF4-FFF2-40B4-BE49-F238E27FC236}">
                <a16:creationId xmlns:a16="http://schemas.microsoft.com/office/drawing/2014/main" id="{C31F2993-FEC3-2322-E707-7B3DA79126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811"/>
          <a:stretch/>
        </p:blipFill>
        <p:spPr bwMode="auto">
          <a:xfrm>
            <a:off x="9987182" y="-1539027"/>
            <a:ext cx="3728737" cy="198842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E78414A-D1B9-946F-3B3C-B01643DAE4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108"/>
          <a:stretch/>
        </p:blipFill>
        <p:spPr bwMode="auto">
          <a:xfrm>
            <a:off x="9987182" y="-1459070"/>
            <a:ext cx="3589946" cy="1884302"/>
          </a:xfrm>
          <a:prstGeom prst="rect">
            <a:avLst/>
          </a:prstGeom>
          <a:ln>
            <a:noFill/>
          </a:ln>
          <a:extLst>
            <a:ext uri="{53640926-AAD7-44D8-BBD7-CCE9431645EC}">
              <a14:shadowObscured xmlns:a14="http://schemas.microsoft.com/office/drawing/2010/main"/>
            </a:ext>
          </a:extLst>
        </p:spPr>
      </p:pic>
      <p:pic>
        <p:nvPicPr>
          <p:cNvPr id="12" name="Picture 11" descr="A graph with a line and a line&#10;&#10;Description automatically generated">
            <a:extLst>
              <a:ext uri="{FF2B5EF4-FFF2-40B4-BE49-F238E27FC236}">
                <a16:creationId xmlns:a16="http://schemas.microsoft.com/office/drawing/2014/main" id="{7C28A170-9933-39A8-181A-E9B4013C62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525"/>
          <a:stretch/>
        </p:blipFill>
        <p:spPr bwMode="auto">
          <a:xfrm>
            <a:off x="9987182" y="-1556382"/>
            <a:ext cx="3579834" cy="1938410"/>
          </a:xfrm>
          <a:prstGeom prst="rect">
            <a:avLst/>
          </a:prstGeom>
          <a:ln>
            <a:noFill/>
          </a:ln>
          <a:extLst>
            <a:ext uri="{53640926-AAD7-44D8-BBD7-CCE9431645EC}">
              <a14:shadowObscured xmlns:a14="http://schemas.microsoft.com/office/drawing/2010/main"/>
            </a:ext>
          </a:extLst>
        </p:spPr>
      </p:pic>
      <p:pic>
        <p:nvPicPr>
          <p:cNvPr id="11" name="Picture 10" descr="A graph with red and blue lines&#10;&#10;Description automatically generated">
            <a:extLst>
              <a:ext uri="{FF2B5EF4-FFF2-40B4-BE49-F238E27FC236}">
                <a16:creationId xmlns:a16="http://schemas.microsoft.com/office/drawing/2014/main" id="{E67025B9-2069-82F7-000D-D8475903288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980"/>
          <a:stretch/>
        </p:blipFill>
        <p:spPr bwMode="auto">
          <a:xfrm>
            <a:off x="9987182" y="-1497123"/>
            <a:ext cx="3579834" cy="1904621"/>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2AC60CC-0AB4-6632-8D2A-23343BDC2A1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010"/>
          <a:stretch/>
        </p:blipFill>
        <p:spPr bwMode="auto">
          <a:xfrm>
            <a:off x="3659448" y="1306907"/>
            <a:ext cx="8046442" cy="4331009"/>
          </a:xfrm>
          <a:prstGeom prst="rect">
            <a:avLst/>
          </a:prstGeom>
          <a:ln>
            <a:noFill/>
          </a:ln>
          <a:effectLst/>
          <a:extLst>
            <a:ext uri="{53640926-AAD7-44D8-BBD7-CCE9431645EC}">
              <a14:shadowObscured xmlns:a14="http://schemas.microsoft.com/office/drawing/2010/main"/>
            </a:ext>
          </a:extLst>
        </p:spPr>
      </p:pic>
      <p:cxnSp>
        <p:nvCxnSpPr>
          <p:cNvPr id="17" name="Straight Connector 16">
            <a:extLst>
              <a:ext uri="{FF2B5EF4-FFF2-40B4-BE49-F238E27FC236}">
                <a16:creationId xmlns:a16="http://schemas.microsoft.com/office/drawing/2014/main" id="{41BF27F7-1293-0E52-B392-E049B524350F}"/>
              </a:ext>
            </a:extLst>
          </p:cNvPr>
          <p:cNvCxnSpPr/>
          <p:nvPr/>
        </p:nvCxnSpPr>
        <p:spPr>
          <a:xfrm flipH="1">
            <a:off x="891210" y="418"/>
            <a:ext cx="18207" cy="6943989"/>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289EAF76-A95A-63EC-4BA8-1B5BB79B0966}"/>
              </a:ext>
            </a:extLst>
          </p:cNvPr>
          <p:cNvSpPr/>
          <p:nvPr/>
        </p:nvSpPr>
        <p:spPr>
          <a:xfrm>
            <a:off x="1" y="1407038"/>
            <a:ext cx="2501698" cy="769441"/>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TextBox 18">
            <a:extLst>
              <a:ext uri="{FF2B5EF4-FFF2-40B4-BE49-F238E27FC236}">
                <a16:creationId xmlns:a16="http://schemas.microsoft.com/office/drawing/2014/main" id="{C5E5A13A-D61B-8518-0D3D-7818445F0D34}"/>
              </a:ext>
            </a:extLst>
          </p:cNvPr>
          <p:cNvSpPr txBox="1"/>
          <p:nvPr/>
        </p:nvSpPr>
        <p:spPr>
          <a:xfrm>
            <a:off x="909416" y="1607093"/>
            <a:ext cx="1592283" cy="369332"/>
          </a:xfrm>
          <a:prstGeom prst="rect">
            <a:avLst/>
          </a:prstGeom>
          <a:noFill/>
        </p:spPr>
        <p:txBody>
          <a:bodyPr wrap="square" rtlCol="0">
            <a:spAutoFit/>
          </a:bodyPr>
          <a:lstStyle/>
          <a:p>
            <a:pPr algn="ctr"/>
            <a:r>
              <a:rPr lang="en-ZA" b="1" dirty="0">
                <a:solidFill>
                  <a:schemeClr val="bg1"/>
                </a:solidFill>
                <a:latin typeface="Source Sans Pro" panose="020B0503030403020204" pitchFamily="34" charset="0"/>
                <a:ea typeface="Source Sans Pro" panose="020B0503030403020204" pitchFamily="34" charset="0"/>
              </a:rPr>
              <a:t>Metrics</a:t>
            </a:r>
          </a:p>
        </p:txBody>
      </p:sp>
      <p:sp>
        <p:nvSpPr>
          <p:cNvPr id="20" name="TextBox 19">
            <a:extLst>
              <a:ext uri="{FF2B5EF4-FFF2-40B4-BE49-F238E27FC236}">
                <a16:creationId xmlns:a16="http://schemas.microsoft.com/office/drawing/2014/main" id="{40E8656A-0C3D-2A6A-7471-1F847E9CDAD2}"/>
              </a:ext>
            </a:extLst>
          </p:cNvPr>
          <p:cNvSpPr txBox="1"/>
          <p:nvPr/>
        </p:nvSpPr>
        <p:spPr>
          <a:xfrm>
            <a:off x="909416" y="3569209"/>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Extrapolation</a:t>
            </a:r>
          </a:p>
        </p:txBody>
      </p:sp>
      <p:sp>
        <p:nvSpPr>
          <p:cNvPr id="21" name="TextBox 20">
            <a:extLst>
              <a:ext uri="{FF2B5EF4-FFF2-40B4-BE49-F238E27FC236}">
                <a16:creationId xmlns:a16="http://schemas.microsoft.com/office/drawing/2014/main" id="{0429F5CC-D2FE-4712-AD8F-BD7EAAF4516A}"/>
              </a:ext>
            </a:extLst>
          </p:cNvPr>
          <p:cNvSpPr txBox="1"/>
          <p:nvPr/>
        </p:nvSpPr>
        <p:spPr>
          <a:xfrm>
            <a:off x="909416" y="5531325"/>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Conclusion</a:t>
            </a:r>
          </a:p>
        </p:txBody>
      </p:sp>
      <p:sp>
        <p:nvSpPr>
          <p:cNvPr id="3" name="TextBox 2">
            <a:extLst>
              <a:ext uri="{FF2B5EF4-FFF2-40B4-BE49-F238E27FC236}">
                <a16:creationId xmlns:a16="http://schemas.microsoft.com/office/drawing/2014/main" id="{720FA2FE-66AF-210C-C679-909B85496965}"/>
              </a:ext>
            </a:extLst>
          </p:cNvPr>
          <p:cNvSpPr txBox="1"/>
          <p:nvPr/>
        </p:nvSpPr>
        <p:spPr>
          <a:xfrm>
            <a:off x="3659448" y="5868347"/>
            <a:ext cx="3689498" cy="369332"/>
          </a:xfrm>
          <a:prstGeom prst="rect">
            <a:avLst/>
          </a:prstGeom>
          <a:noFill/>
        </p:spPr>
        <p:txBody>
          <a:bodyPr wrap="square" rtlCol="0">
            <a:spAutoFit/>
          </a:bodyPr>
          <a:lstStyle/>
          <a:p>
            <a:r>
              <a:rPr lang="en-ZA" i="1" dirty="0">
                <a:solidFill>
                  <a:schemeClr val="bg1"/>
                </a:solidFill>
                <a:latin typeface="Source Sans Pro" panose="020B0503030403020204" pitchFamily="34" charset="0"/>
                <a:ea typeface="Source Sans Pro" panose="020B0503030403020204" pitchFamily="34" charset="0"/>
              </a:rPr>
              <a:t>BART-fusion achieved : 46.1</a:t>
            </a:r>
          </a:p>
        </p:txBody>
      </p:sp>
    </p:spTree>
    <p:extLst>
      <p:ext uri="{BB962C8B-B14F-4D97-AF65-F5344CB8AC3E}">
        <p14:creationId xmlns:p14="http://schemas.microsoft.com/office/powerpoint/2010/main" val="3463575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4A094-0594-19F0-8046-950BEB6034D5}"/>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467C53BC-E7D7-BCD9-2462-8ABFBD4FE16E}"/>
              </a:ext>
            </a:extLst>
          </p:cNvPr>
          <p:cNvSpPr txBox="1"/>
          <p:nvPr/>
        </p:nvSpPr>
        <p:spPr>
          <a:xfrm>
            <a:off x="1188714" y="185634"/>
            <a:ext cx="2313994" cy="769441"/>
          </a:xfrm>
          <a:prstGeom prst="rect">
            <a:avLst/>
          </a:prstGeom>
          <a:noFill/>
        </p:spPr>
        <p:txBody>
          <a:bodyPr wrap="square" rtlCol="0">
            <a:spAutoFit/>
          </a:bodyPr>
          <a:lstStyle/>
          <a:p>
            <a:r>
              <a:rPr lang="en-ZA" sz="4400" dirty="0">
                <a:solidFill>
                  <a:schemeClr val="bg1"/>
                </a:solidFill>
                <a:latin typeface="Source Sans Pro Black" panose="020B0803030403020204" pitchFamily="34" charset="0"/>
                <a:ea typeface="Source Sans Pro Black" panose="020B0803030403020204" pitchFamily="34" charset="0"/>
              </a:rPr>
              <a:t>Results</a:t>
            </a:r>
          </a:p>
        </p:txBody>
      </p:sp>
      <p:pic>
        <p:nvPicPr>
          <p:cNvPr id="14" name="Picture 13">
            <a:extLst>
              <a:ext uri="{FF2B5EF4-FFF2-40B4-BE49-F238E27FC236}">
                <a16:creationId xmlns:a16="http://schemas.microsoft.com/office/drawing/2014/main" id="{C31F2993-FEC3-2322-E707-7B3DA79126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811"/>
          <a:stretch/>
        </p:blipFill>
        <p:spPr bwMode="auto">
          <a:xfrm>
            <a:off x="9987181" y="-1539026"/>
            <a:ext cx="3728737" cy="198842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E78414A-D1B9-946F-3B3C-B01643DAE4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108"/>
          <a:stretch/>
        </p:blipFill>
        <p:spPr bwMode="auto">
          <a:xfrm>
            <a:off x="9977069" y="-1489008"/>
            <a:ext cx="3589946" cy="1884302"/>
          </a:xfrm>
          <a:prstGeom prst="rect">
            <a:avLst/>
          </a:prstGeom>
          <a:ln>
            <a:noFill/>
          </a:ln>
          <a:extLst>
            <a:ext uri="{53640926-AAD7-44D8-BBD7-CCE9431645EC}">
              <a14:shadowObscured xmlns:a14="http://schemas.microsoft.com/office/drawing/2010/main"/>
            </a:ext>
          </a:extLst>
        </p:spPr>
      </p:pic>
      <p:pic>
        <p:nvPicPr>
          <p:cNvPr id="12" name="Picture 11" descr="A graph with a line and a line&#10;&#10;Description automatically generated">
            <a:extLst>
              <a:ext uri="{FF2B5EF4-FFF2-40B4-BE49-F238E27FC236}">
                <a16:creationId xmlns:a16="http://schemas.microsoft.com/office/drawing/2014/main" id="{7C28A170-9933-39A8-181A-E9B4013C62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525"/>
          <a:stretch/>
        </p:blipFill>
        <p:spPr bwMode="auto">
          <a:xfrm>
            <a:off x="9987181" y="-1489008"/>
            <a:ext cx="3579834" cy="193841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2AC60CC-0AB4-6632-8D2A-23343BDC2A1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010"/>
          <a:stretch/>
        </p:blipFill>
        <p:spPr bwMode="auto">
          <a:xfrm>
            <a:off x="9872779" y="6176479"/>
            <a:ext cx="3694236" cy="1988428"/>
          </a:xfrm>
          <a:prstGeom prst="rect">
            <a:avLst/>
          </a:prstGeom>
          <a:ln>
            <a:noFill/>
          </a:ln>
          <a:effectLst/>
          <a:extLst>
            <a:ext uri="{53640926-AAD7-44D8-BBD7-CCE9431645EC}">
              <a14:shadowObscured xmlns:a14="http://schemas.microsoft.com/office/drawing/2010/main"/>
            </a:ext>
          </a:extLst>
        </p:spPr>
      </p:pic>
      <p:pic>
        <p:nvPicPr>
          <p:cNvPr id="11" name="Picture 10" descr="A graph with red and blue lines&#10;&#10;Description automatically generated">
            <a:extLst>
              <a:ext uri="{FF2B5EF4-FFF2-40B4-BE49-F238E27FC236}">
                <a16:creationId xmlns:a16="http://schemas.microsoft.com/office/drawing/2014/main" id="{E67025B9-2069-82F7-000D-D8475903288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980"/>
          <a:stretch/>
        </p:blipFill>
        <p:spPr bwMode="auto">
          <a:xfrm>
            <a:off x="3659447" y="1306907"/>
            <a:ext cx="8046442" cy="4281043"/>
          </a:xfrm>
          <a:prstGeom prst="rect">
            <a:avLst/>
          </a:prstGeom>
          <a:ln>
            <a:noFill/>
          </a:ln>
          <a:effectLst>
            <a:outerShdw blurRad="50800" dist="38100" algn="l" rotWithShape="0">
              <a:prstClr val="black">
                <a:alpha val="40000"/>
              </a:prstClr>
            </a:outerShdw>
          </a:effectLst>
          <a:extLst>
            <a:ext uri="{53640926-AAD7-44D8-BBD7-CCE9431645EC}">
              <a14:shadowObscured xmlns:a14="http://schemas.microsoft.com/office/drawing/2010/main"/>
            </a:ext>
          </a:extLst>
        </p:spPr>
      </p:pic>
      <p:cxnSp>
        <p:nvCxnSpPr>
          <p:cNvPr id="17" name="Straight Connector 16">
            <a:extLst>
              <a:ext uri="{FF2B5EF4-FFF2-40B4-BE49-F238E27FC236}">
                <a16:creationId xmlns:a16="http://schemas.microsoft.com/office/drawing/2014/main" id="{41BF27F7-1293-0E52-B392-E049B524350F}"/>
              </a:ext>
            </a:extLst>
          </p:cNvPr>
          <p:cNvCxnSpPr/>
          <p:nvPr/>
        </p:nvCxnSpPr>
        <p:spPr>
          <a:xfrm flipH="1">
            <a:off x="891210" y="418"/>
            <a:ext cx="18207" cy="6943989"/>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289EAF76-A95A-63EC-4BA8-1B5BB79B0966}"/>
              </a:ext>
            </a:extLst>
          </p:cNvPr>
          <p:cNvSpPr/>
          <p:nvPr/>
        </p:nvSpPr>
        <p:spPr>
          <a:xfrm>
            <a:off x="1" y="1407038"/>
            <a:ext cx="2501698" cy="769441"/>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TextBox 18">
            <a:extLst>
              <a:ext uri="{FF2B5EF4-FFF2-40B4-BE49-F238E27FC236}">
                <a16:creationId xmlns:a16="http://schemas.microsoft.com/office/drawing/2014/main" id="{C5E5A13A-D61B-8518-0D3D-7818445F0D34}"/>
              </a:ext>
            </a:extLst>
          </p:cNvPr>
          <p:cNvSpPr txBox="1"/>
          <p:nvPr/>
        </p:nvSpPr>
        <p:spPr>
          <a:xfrm>
            <a:off x="909416" y="1607093"/>
            <a:ext cx="1592283" cy="369332"/>
          </a:xfrm>
          <a:prstGeom prst="rect">
            <a:avLst/>
          </a:prstGeom>
          <a:noFill/>
        </p:spPr>
        <p:txBody>
          <a:bodyPr wrap="square" rtlCol="0">
            <a:spAutoFit/>
          </a:bodyPr>
          <a:lstStyle/>
          <a:p>
            <a:pPr algn="ctr"/>
            <a:r>
              <a:rPr lang="en-ZA" b="1" dirty="0">
                <a:solidFill>
                  <a:schemeClr val="bg1"/>
                </a:solidFill>
                <a:latin typeface="Source Sans Pro" panose="020B0503030403020204" pitchFamily="34" charset="0"/>
                <a:ea typeface="Source Sans Pro" panose="020B0503030403020204" pitchFamily="34" charset="0"/>
              </a:rPr>
              <a:t>Metrics</a:t>
            </a:r>
          </a:p>
        </p:txBody>
      </p:sp>
      <p:sp>
        <p:nvSpPr>
          <p:cNvPr id="20" name="TextBox 19">
            <a:extLst>
              <a:ext uri="{FF2B5EF4-FFF2-40B4-BE49-F238E27FC236}">
                <a16:creationId xmlns:a16="http://schemas.microsoft.com/office/drawing/2014/main" id="{40E8656A-0C3D-2A6A-7471-1F847E9CDAD2}"/>
              </a:ext>
            </a:extLst>
          </p:cNvPr>
          <p:cNvSpPr txBox="1"/>
          <p:nvPr/>
        </p:nvSpPr>
        <p:spPr>
          <a:xfrm>
            <a:off x="909416" y="3569209"/>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Extrapolation</a:t>
            </a:r>
          </a:p>
        </p:txBody>
      </p:sp>
      <p:sp>
        <p:nvSpPr>
          <p:cNvPr id="21" name="TextBox 20">
            <a:extLst>
              <a:ext uri="{FF2B5EF4-FFF2-40B4-BE49-F238E27FC236}">
                <a16:creationId xmlns:a16="http://schemas.microsoft.com/office/drawing/2014/main" id="{0429F5CC-D2FE-4712-AD8F-BD7EAAF4516A}"/>
              </a:ext>
            </a:extLst>
          </p:cNvPr>
          <p:cNvSpPr txBox="1"/>
          <p:nvPr/>
        </p:nvSpPr>
        <p:spPr>
          <a:xfrm>
            <a:off x="909416" y="5531325"/>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Conclusion</a:t>
            </a:r>
          </a:p>
        </p:txBody>
      </p:sp>
      <p:sp>
        <p:nvSpPr>
          <p:cNvPr id="2" name="TextBox 1">
            <a:extLst>
              <a:ext uri="{FF2B5EF4-FFF2-40B4-BE49-F238E27FC236}">
                <a16:creationId xmlns:a16="http://schemas.microsoft.com/office/drawing/2014/main" id="{FFA663C6-B125-0D24-8321-EF1AA58006D8}"/>
              </a:ext>
            </a:extLst>
          </p:cNvPr>
          <p:cNvSpPr txBox="1"/>
          <p:nvPr/>
        </p:nvSpPr>
        <p:spPr>
          <a:xfrm>
            <a:off x="3659448" y="5868347"/>
            <a:ext cx="3689498" cy="369332"/>
          </a:xfrm>
          <a:prstGeom prst="rect">
            <a:avLst/>
          </a:prstGeom>
          <a:noFill/>
        </p:spPr>
        <p:txBody>
          <a:bodyPr wrap="square" rtlCol="0">
            <a:spAutoFit/>
          </a:bodyPr>
          <a:lstStyle/>
          <a:p>
            <a:r>
              <a:rPr lang="en-ZA" i="1" dirty="0">
                <a:solidFill>
                  <a:schemeClr val="bg1"/>
                </a:solidFill>
                <a:latin typeface="Source Sans Pro" panose="020B0503030403020204" pitchFamily="34" charset="0"/>
                <a:ea typeface="Source Sans Pro" panose="020B0503030403020204" pitchFamily="34" charset="0"/>
              </a:rPr>
              <a:t>BART-fusion achieved : 15.0</a:t>
            </a:r>
          </a:p>
        </p:txBody>
      </p:sp>
    </p:spTree>
    <p:extLst>
      <p:ext uri="{BB962C8B-B14F-4D97-AF65-F5344CB8AC3E}">
        <p14:creationId xmlns:p14="http://schemas.microsoft.com/office/powerpoint/2010/main" val="3991993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4A094-0594-19F0-8046-950BEB6034D5}"/>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467C53BC-E7D7-BCD9-2462-8ABFBD4FE16E}"/>
              </a:ext>
            </a:extLst>
          </p:cNvPr>
          <p:cNvSpPr txBox="1"/>
          <p:nvPr/>
        </p:nvSpPr>
        <p:spPr>
          <a:xfrm>
            <a:off x="1188714" y="185634"/>
            <a:ext cx="2313994" cy="769441"/>
          </a:xfrm>
          <a:prstGeom prst="rect">
            <a:avLst/>
          </a:prstGeom>
          <a:noFill/>
        </p:spPr>
        <p:txBody>
          <a:bodyPr wrap="square" rtlCol="0">
            <a:spAutoFit/>
          </a:bodyPr>
          <a:lstStyle/>
          <a:p>
            <a:r>
              <a:rPr lang="en-ZA" sz="4400" dirty="0">
                <a:solidFill>
                  <a:schemeClr val="bg1"/>
                </a:solidFill>
                <a:latin typeface="Source Sans Pro Black" panose="020B0803030403020204" pitchFamily="34" charset="0"/>
                <a:ea typeface="Source Sans Pro Black" panose="020B0803030403020204" pitchFamily="34" charset="0"/>
              </a:rPr>
              <a:t>Results</a:t>
            </a:r>
          </a:p>
        </p:txBody>
      </p:sp>
      <p:pic>
        <p:nvPicPr>
          <p:cNvPr id="14" name="Picture 13">
            <a:extLst>
              <a:ext uri="{FF2B5EF4-FFF2-40B4-BE49-F238E27FC236}">
                <a16:creationId xmlns:a16="http://schemas.microsoft.com/office/drawing/2014/main" id="{C31F2993-FEC3-2322-E707-7B3DA79126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811"/>
          <a:stretch/>
        </p:blipFill>
        <p:spPr bwMode="auto">
          <a:xfrm>
            <a:off x="9987181" y="-1539026"/>
            <a:ext cx="3728737" cy="1988428"/>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E78414A-D1B9-946F-3B3C-B01643DAE4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108"/>
          <a:stretch/>
        </p:blipFill>
        <p:spPr bwMode="auto">
          <a:xfrm>
            <a:off x="9977069" y="-1489008"/>
            <a:ext cx="3589946" cy="1884302"/>
          </a:xfrm>
          <a:prstGeom prst="rect">
            <a:avLst/>
          </a:prstGeom>
          <a:ln>
            <a:noFill/>
          </a:ln>
          <a:extLst>
            <a:ext uri="{53640926-AAD7-44D8-BBD7-CCE9431645EC}">
              <a14:shadowObscured xmlns:a14="http://schemas.microsoft.com/office/drawing/2010/main"/>
            </a:ext>
          </a:extLst>
        </p:spPr>
      </p:pic>
      <p:pic>
        <p:nvPicPr>
          <p:cNvPr id="12" name="Picture 11" descr="A graph with a line and a line&#10;&#10;Description automatically generated">
            <a:extLst>
              <a:ext uri="{FF2B5EF4-FFF2-40B4-BE49-F238E27FC236}">
                <a16:creationId xmlns:a16="http://schemas.microsoft.com/office/drawing/2014/main" id="{7C28A170-9933-39A8-181A-E9B4013C622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525"/>
          <a:stretch/>
        </p:blipFill>
        <p:spPr bwMode="auto">
          <a:xfrm>
            <a:off x="3653325" y="1306907"/>
            <a:ext cx="7906181" cy="4281042"/>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2AC60CC-0AB4-6632-8D2A-23343BDC2A1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010"/>
          <a:stretch/>
        </p:blipFill>
        <p:spPr bwMode="auto">
          <a:xfrm>
            <a:off x="9872779" y="6176479"/>
            <a:ext cx="3694236" cy="1988428"/>
          </a:xfrm>
          <a:prstGeom prst="rect">
            <a:avLst/>
          </a:prstGeom>
          <a:ln>
            <a:noFill/>
          </a:ln>
          <a:effectLst/>
          <a:extLst>
            <a:ext uri="{53640926-AAD7-44D8-BBD7-CCE9431645EC}">
              <a14:shadowObscured xmlns:a14="http://schemas.microsoft.com/office/drawing/2010/main"/>
            </a:ext>
          </a:extLst>
        </p:spPr>
      </p:pic>
      <p:pic>
        <p:nvPicPr>
          <p:cNvPr id="11" name="Picture 10" descr="A graph with red and blue lines&#10;&#10;Description automatically generated">
            <a:extLst>
              <a:ext uri="{FF2B5EF4-FFF2-40B4-BE49-F238E27FC236}">
                <a16:creationId xmlns:a16="http://schemas.microsoft.com/office/drawing/2014/main" id="{E67025B9-2069-82F7-000D-D8475903288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980"/>
          <a:stretch/>
        </p:blipFill>
        <p:spPr bwMode="auto">
          <a:xfrm>
            <a:off x="9872779" y="6176479"/>
            <a:ext cx="3737353" cy="1988428"/>
          </a:xfrm>
          <a:prstGeom prst="rect">
            <a:avLst/>
          </a:prstGeom>
          <a:ln>
            <a:noFill/>
          </a:ln>
          <a:effectLst>
            <a:outerShdw blurRad="50800" dist="38100" algn="l" rotWithShape="0">
              <a:prstClr val="black">
                <a:alpha val="40000"/>
              </a:prstClr>
            </a:outerShdw>
          </a:effectLst>
          <a:extLst>
            <a:ext uri="{53640926-AAD7-44D8-BBD7-CCE9431645EC}">
              <a14:shadowObscured xmlns:a14="http://schemas.microsoft.com/office/drawing/2010/main"/>
            </a:ext>
          </a:extLst>
        </p:spPr>
      </p:pic>
      <p:cxnSp>
        <p:nvCxnSpPr>
          <p:cNvPr id="17" name="Straight Connector 16">
            <a:extLst>
              <a:ext uri="{FF2B5EF4-FFF2-40B4-BE49-F238E27FC236}">
                <a16:creationId xmlns:a16="http://schemas.microsoft.com/office/drawing/2014/main" id="{41BF27F7-1293-0E52-B392-E049B524350F}"/>
              </a:ext>
            </a:extLst>
          </p:cNvPr>
          <p:cNvCxnSpPr/>
          <p:nvPr/>
        </p:nvCxnSpPr>
        <p:spPr>
          <a:xfrm flipH="1">
            <a:off x="891210" y="418"/>
            <a:ext cx="18207" cy="6943989"/>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289EAF76-A95A-63EC-4BA8-1B5BB79B0966}"/>
              </a:ext>
            </a:extLst>
          </p:cNvPr>
          <p:cNvSpPr/>
          <p:nvPr/>
        </p:nvSpPr>
        <p:spPr>
          <a:xfrm>
            <a:off x="1" y="1407038"/>
            <a:ext cx="2501698" cy="769441"/>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TextBox 18">
            <a:extLst>
              <a:ext uri="{FF2B5EF4-FFF2-40B4-BE49-F238E27FC236}">
                <a16:creationId xmlns:a16="http://schemas.microsoft.com/office/drawing/2014/main" id="{C5E5A13A-D61B-8518-0D3D-7818445F0D34}"/>
              </a:ext>
            </a:extLst>
          </p:cNvPr>
          <p:cNvSpPr txBox="1"/>
          <p:nvPr/>
        </p:nvSpPr>
        <p:spPr>
          <a:xfrm>
            <a:off x="909416" y="1607093"/>
            <a:ext cx="1592283" cy="369332"/>
          </a:xfrm>
          <a:prstGeom prst="rect">
            <a:avLst/>
          </a:prstGeom>
          <a:noFill/>
        </p:spPr>
        <p:txBody>
          <a:bodyPr wrap="square" rtlCol="0">
            <a:spAutoFit/>
          </a:bodyPr>
          <a:lstStyle/>
          <a:p>
            <a:pPr algn="ctr"/>
            <a:r>
              <a:rPr lang="en-ZA" b="1" dirty="0">
                <a:solidFill>
                  <a:schemeClr val="bg1"/>
                </a:solidFill>
                <a:latin typeface="Source Sans Pro" panose="020B0503030403020204" pitchFamily="34" charset="0"/>
                <a:ea typeface="Source Sans Pro" panose="020B0503030403020204" pitchFamily="34" charset="0"/>
              </a:rPr>
              <a:t>Metrics</a:t>
            </a:r>
          </a:p>
        </p:txBody>
      </p:sp>
      <p:sp>
        <p:nvSpPr>
          <p:cNvPr id="20" name="TextBox 19">
            <a:extLst>
              <a:ext uri="{FF2B5EF4-FFF2-40B4-BE49-F238E27FC236}">
                <a16:creationId xmlns:a16="http://schemas.microsoft.com/office/drawing/2014/main" id="{40E8656A-0C3D-2A6A-7471-1F847E9CDAD2}"/>
              </a:ext>
            </a:extLst>
          </p:cNvPr>
          <p:cNvSpPr txBox="1"/>
          <p:nvPr/>
        </p:nvSpPr>
        <p:spPr>
          <a:xfrm>
            <a:off x="909416" y="3569209"/>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Extrapolation</a:t>
            </a:r>
          </a:p>
        </p:txBody>
      </p:sp>
      <p:sp>
        <p:nvSpPr>
          <p:cNvPr id="21" name="TextBox 20">
            <a:extLst>
              <a:ext uri="{FF2B5EF4-FFF2-40B4-BE49-F238E27FC236}">
                <a16:creationId xmlns:a16="http://schemas.microsoft.com/office/drawing/2014/main" id="{0429F5CC-D2FE-4712-AD8F-BD7EAAF4516A}"/>
              </a:ext>
            </a:extLst>
          </p:cNvPr>
          <p:cNvSpPr txBox="1"/>
          <p:nvPr/>
        </p:nvSpPr>
        <p:spPr>
          <a:xfrm>
            <a:off x="909416" y="5531325"/>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Conclusion</a:t>
            </a:r>
          </a:p>
        </p:txBody>
      </p:sp>
      <p:sp>
        <p:nvSpPr>
          <p:cNvPr id="2" name="TextBox 1">
            <a:extLst>
              <a:ext uri="{FF2B5EF4-FFF2-40B4-BE49-F238E27FC236}">
                <a16:creationId xmlns:a16="http://schemas.microsoft.com/office/drawing/2014/main" id="{F82922AC-2B02-0CF0-9CFA-06ACCFCDA9AE}"/>
              </a:ext>
            </a:extLst>
          </p:cNvPr>
          <p:cNvSpPr txBox="1"/>
          <p:nvPr/>
        </p:nvSpPr>
        <p:spPr>
          <a:xfrm>
            <a:off x="3659448" y="5868347"/>
            <a:ext cx="3689498" cy="369332"/>
          </a:xfrm>
          <a:prstGeom prst="rect">
            <a:avLst/>
          </a:prstGeom>
          <a:noFill/>
        </p:spPr>
        <p:txBody>
          <a:bodyPr wrap="square" rtlCol="0">
            <a:spAutoFit/>
          </a:bodyPr>
          <a:lstStyle/>
          <a:p>
            <a:r>
              <a:rPr lang="en-ZA" i="1" dirty="0">
                <a:solidFill>
                  <a:schemeClr val="bg1"/>
                </a:solidFill>
                <a:latin typeface="Source Sans Pro" panose="020B0503030403020204" pitchFamily="34" charset="0"/>
                <a:ea typeface="Source Sans Pro" panose="020B0503030403020204" pitchFamily="34" charset="0"/>
              </a:rPr>
              <a:t>BART-fusion achieved : 25.1</a:t>
            </a:r>
          </a:p>
        </p:txBody>
      </p:sp>
    </p:spTree>
    <p:extLst>
      <p:ext uri="{BB962C8B-B14F-4D97-AF65-F5344CB8AC3E}">
        <p14:creationId xmlns:p14="http://schemas.microsoft.com/office/powerpoint/2010/main" val="3504450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4A094-0594-19F0-8046-950BEB6034D5}"/>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467C53BC-E7D7-BCD9-2462-8ABFBD4FE16E}"/>
              </a:ext>
            </a:extLst>
          </p:cNvPr>
          <p:cNvSpPr txBox="1"/>
          <p:nvPr/>
        </p:nvSpPr>
        <p:spPr>
          <a:xfrm>
            <a:off x="1188714" y="185634"/>
            <a:ext cx="2313994" cy="769441"/>
          </a:xfrm>
          <a:prstGeom prst="rect">
            <a:avLst/>
          </a:prstGeom>
          <a:noFill/>
        </p:spPr>
        <p:txBody>
          <a:bodyPr wrap="square" rtlCol="0">
            <a:spAutoFit/>
          </a:bodyPr>
          <a:lstStyle/>
          <a:p>
            <a:r>
              <a:rPr lang="en-ZA" sz="4400" dirty="0">
                <a:solidFill>
                  <a:schemeClr val="bg1"/>
                </a:solidFill>
                <a:latin typeface="Source Sans Pro Black" panose="020B0803030403020204" pitchFamily="34" charset="0"/>
                <a:ea typeface="Source Sans Pro Black" panose="020B0803030403020204" pitchFamily="34" charset="0"/>
              </a:rPr>
              <a:t>Results</a:t>
            </a:r>
          </a:p>
        </p:txBody>
      </p:sp>
      <p:pic>
        <p:nvPicPr>
          <p:cNvPr id="14" name="Picture 13">
            <a:extLst>
              <a:ext uri="{FF2B5EF4-FFF2-40B4-BE49-F238E27FC236}">
                <a16:creationId xmlns:a16="http://schemas.microsoft.com/office/drawing/2014/main" id="{C31F2993-FEC3-2322-E707-7B3DA79126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811"/>
          <a:stretch/>
        </p:blipFill>
        <p:spPr bwMode="auto">
          <a:xfrm>
            <a:off x="9987181" y="-1539026"/>
            <a:ext cx="3728737" cy="1988428"/>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2AC60CC-0AB4-6632-8D2A-23343BDC2A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010"/>
          <a:stretch/>
        </p:blipFill>
        <p:spPr bwMode="auto">
          <a:xfrm>
            <a:off x="9872779" y="6176479"/>
            <a:ext cx="3694236" cy="1988428"/>
          </a:xfrm>
          <a:prstGeom prst="rect">
            <a:avLst/>
          </a:prstGeom>
          <a:ln>
            <a:noFill/>
          </a:ln>
          <a:effectLst/>
          <a:extLst>
            <a:ext uri="{53640926-AAD7-44D8-BBD7-CCE9431645EC}">
              <a14:shadowObscured xmlns:a14="http://schemas.microsoft.com/office/drawing/2010/main"/>
            </a:ext>
          </a:extLst>
        </p:spPr>
      </p:pic>
      <p:pic>
        <p:nvPicPr>
          <p:cNvPr id="11" name="Picture 10" descr="A graph with red and blue lines&#10;&#10;Description automatically generated">
            <a:extLst>
              <a:ext uri="{FF2B5EF4-FFF2-40B4-BE49-F238E27FC236}">
                <a16:creationId xmlns:a16="http://schemas.microsoft.com/office/drawing/2014/main" id="{E67025B9-2069-82F7-000D-D8475903288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980"/>
          <a:stretch/>
        </p:blipFill>
        <p:spPr bwMode="auto">
          <a:xfrm>
            <a:off x="9872779" y="6176479"/>
            <a:ext cx="3737353" cy="1988428"/>
          </a:xfrm>
          <a:prstGeom prst="rect">
            <a:avLst/>
          </a:prstGeom>
          <a:ln>
            <a:noFill/>
          </a:ln>
          <a:effectLst>
            <a:outerShdw blurRad="50800" dist="38100" algn="l" rotWithShape="0">
              <a:prstClr val="black">
                <a:alpha val="40000"/>
              </a:prstClr>
            </a:outerShdw>
          </a:effectLst>
          <a:extLst>
            <a:ext uri="{53640926-AAD7-44D8-BBD7-CCE9431645EC}">
              <a14:shadowObscured xmlns:a14="http://schemas.microsoft.com/office/drawing/2010/main"/>
            </a:ext>
          </a:extLst>
        </p:spPr>
      </p:pic>
      <p:cxnSp>
        <p:nvCxnSpPr>
          <p:cNvPr id="17" name="Straight Connector 16">
            <a:extLst>
              <a:ext uri="{FF2B5EF4-FFF2-40B4-BE49-F238E27FC236}">
                <a16:creationId xmlns:a16="http://schemas.microsoft.com/office/drawing/2014/main" id="{41BF27F7-1293-0E52-B392-E049B524350F}"/>
              </a:ext>
            </a:extLst>
          </p:cNvPr>
          <p:cNvCxnSpPr/>
          <p:nvPr/>
        </p:nvCxnSpPr>
        <p:spPr>
          <a:xfrm flipH="1">
            <a:off x="891210" y="418"/>
            <a:ext cx="18207" cy="6943989"/>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289EAF76-A95A-63EC-4BA8-1B5BB79B0966}"/>
              </a:ext>
            </a:extLst>
          </p:cNvPr>
          <p:cNvSpPr/>
          <p:nvPr/>
        </p:nvSpPr>
        <p:spPr>
          <a:xfrm>
            <a:off x="1" y="1407038"/>
            <a:ext cx="2501698" cy="769441"/>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TextBox 18">
            <a:extLst>
              <a:ext uri="{FF2B5EF4-FFF2-40B4-BE49-F238E27FC236}">
                <a16:creationId xmlns:a16="http://schemas.microsoft.com/office/drawing/2014/main" id="{C5E5A13A-D61B-8518-0D3D-7818445F0D34}"/>
              </a:ext>
            </a:extLst>
          </p:cNvPr>
          <p:cNvSpPr txBox="1"/>
          <p:nvPr/>
        </p:nvSpPr>
        <p:spPr>
          <a:xfrm>
            <a:off x="909416" y="1607093"/>
            <a:ext cx="1592283" cy="369332"/>
          </a:xfrm>
          <a:prstGeom prst="rect">
            <a:avLst/>
          </a:prstGeom>
          <a:noFill/>
        </p:spPr>
        <p:txBody>
          <a:bodyPr wrap="square" rtlCol="0">
            <a:spAutoFit/>
          </a:bodyPr>
          <a:lstStyle/>
          <a:p>
            <a:pPr algn="ctr"/>
            <a:r>
              <a:rPr lang="en-ZA" b="1" dirty="0">
                <a:solidFill>
                  <a:schemeClr val="bg1"/>
                </a:solidFill>
                <a:latin typeface="Source Sans Pro" panose="020B0503030403020204" pitchFamily="34" charset="0"/>
                <a:ea typeface="Source Sans Pro" panose="020B0503030403020204" pitchFamily="34" charset="0"/>
              </a:rPr>
              <a:t>Metrics</a:t>
            </a:r>
          </a:p>
        </p:txBody>
      </p:sp>
      <p:sp>
        <p:nvSpPr>
          <p:cNvPr id="20" name="TextBox 19">
            <a:extLst>
              <a:ext uri="{FF2B5EF4-FFF2-40B4-BE49-F238E27FC236}">
                <a16:creationId xmlns:a16="http://schemas.microsoft.com/office/drawing/2014/main" id="{40E8656A-0C3D-2A6A-7471-1F847E9CDAD2}"/>
              </a:ext>
            </a:extLst>
          </p:cNvPr>
          <p:cNvSpPr txBox="1"/>
          <p:nvPr/>
        </p:nvSpPr>
        <p:spPr>
          <a:xfrm>
            <a:off x="909416" y="3569209"/>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Extrapolation</a:t>
            </a:r>
          </a:p>
        </p:txBody>
      </p:sp>
      <p:sp>
        <p:nvSpPr>
          <p:cNvPr id="21" name="TextBox 20">
            <a:extLst>
              <a:ext uri="{FF2B5EF4-FFF2-40B4-BE49-F238E27FC236}">
                <a16:creationId xmlns:a16="http://schemas.microsoft.com/office/drawing/2014/main" id="{0429F5CC-D2FE-4712-AD8F-BD7EAAF4516A}"/>
              </a:ext>
            </a:extLst>
          </p:cNvPr>
          <p:cNvSpPr txBox="1"/>
          <p:nvPr/>
        </p:nvSpPr>
        <p:spPr>
          <a:xfrm>
            <a:off x="909416" y="5531325"/>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Conclusion</a:t>
            </a:r>
          </a:p>
        </p:txBody>
      </p:sp>
      <p:pic>
        <p:nvPicPr>
          <p:cNvPr id="12" name="Picture 11" descr="A graph with a line and a line&#10;&#10;Description automatically generated">
            <a:extLst>
              <a:ext uri="{FF2B5EF4-FFF2-40B4-BE49-F238E27FC236}">
                <a16:creationId xmlns:a16="http://schemas.microsoft.com/office/drawing/2014/main" id="{7C28A170-9933-39A8-181A-E9B4013C622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525"/>
          <a:stretch/>
        </p:blipFill>
        <p:spPr bwMode="auto">
          <a:xfrm>
            <a:off x="9872779" y="6206487"/>
            <a:ext cx="3953091" cy="2140521"/>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E78414A-D1B9-946F-3B3C-B01643DAE46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108"/>
          <a:stretch/>
        </p:blipFill>
        <p:spPr bwMode="auto">
          <a:xfrm>
            <a:off x="3502708" y="1407038"/>
            <a:ext cx="7983798" cy="419056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BF1EA591-7A24-236E-7CB3-859E616E01E5}"/>
              </a:ext>
            </a:extLst>
          </p:cNvPr>
          <p:cNvSpPr txBox="1"/>
          <p:nvPr/>
        </p:nvSpPr>
        <p:spPr>
          <a:xfrm>
            <a:off x="3659448" y="5868347"/>
            <a:ext cx="3689498" cy="369332"/>
          </a:xfrm>
          <a:prstGeom prst="rect">
            <a:avLst/>
          </a:prstGeom>
          <a:noFill/>
        </p:spPr>
        <p:txBody>
          <a:bodyPr wrap="square" rtlCol="0">
            <a:spAutoFit/>
          </a:bodyPr>
          <a:lstStyle/>
          <a:p>
            <a:r>
              <a:rPr lang="en-ZA" i="1" dirty="0">
                <a:solidFill>
                  <a:schemeClr val="bg1"/>
                </a:solidFill>
                <a:latin typeface="Source Sans Pro" panose="020B0503030403020204" pitchFamily="34" charset="0"/>
                <a:ea typeface="Source Sans Pro" panose="020B0503030403020204" pitchFamily="34" charset="0"/>
              </a:rPr>
              <a:t>BART-fusion achieved : 23.0</a:t>
            </a:r>
          </a:p>
        </p:txBody>
      </p:sp>
    </p:spTree>
    <p:extLst>
      <p:ext uri="{BB962C8B-B14F-4D97-AF65-F5344CB8AC3E}">
        <p14:creationId xmlns:p14="http://schemas.microsoft.com/office/powerpoint/2010/main" val="1743762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4A094-0594-19F0-8046-950BEB6034D5}"/>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467C53BC-E7D7-BCD9-2462-8ABFBD4FE16E}"/>
              </a:ext>
            </a:extLst>
          </p:cNvPr>
          <p:cNvSpPr txBox="1"/>
          <p:nvPr/>
        </p:nvSpPr>
        <p:spPr>
          <a:xfrm>
            <a:off x="1188714" y="185634"/>
            <a:ext cx="2313994" cy="769441"/>
          </a:xfrm>
          <a:prstGeom prst="rect">
            <a:avLst/>
          </a:prstGeom>
          <a:noFill/>
        </p:spPr>
        <p:txBody>
          <a:bodyPr wrap="square" rtlCol="0">
            <a:spAutoFit/>
          </a:bodyPr>
          <a:lstStyle/>
          <a:p>
            <a:r>
              <a:rPr lang="en-ZA" sz="4400" dirty="0">
                <a:solidFill>
                  <a:schemeClr val="bg1"/>
                </a:solidFill>
                <a:latin typeface="Source Sans Pro Black" panose="020B0803030403020204" pitchFamily="34" charset="0"/>
                <a:ea typeface="Source Sans Pro Black" panose="020B0803030403020204" pitchFamily="34" charset="0"/>
              </a:rPr>
              <a:t>Results</a:t>
            </a:r>
          </a:p>
        </p:txBody>
      </p:sp>
      <p:pic>
        <p:nvPicPr>
          <p:cNvPr id="14" name="Picture 13">
            <a:extLst>
              <a:ext uri="{FF2B5EF4-FFF2-40B4-BE49-F238E27FC236}">
                <a16:creationId xmlns:a16="http://schemas.microsoft.com/office/drawing/2014/main" id="{C31F2993-FEC3-2322-E707-7B3DA79126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811"/>
          <a:stretch/>
        </p:blipFill>
        <p:spPr bwMode="auto">
          <a:xfrm>
            <a:off x="3526729" y="1407038"/>
            <a:ext cx="7733940" cy="4124287"/>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2AC60CC-0AB4-6632-8D2A-23343BDC2A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010"/>
          <a:stretch/>
        </p:blipFill>
        <p:spPr bwMode="auto">
          <a:xfrm>
            <a:off x="9872779" y="6176479"/>
            <a:ext cx="3694236" cy="1988428"/>
          </a:xfrm>
          <a:prstGeom prst="rect">
            <a:avLst/>
          </a:prstGeom>
          <a:ln>
            <a:noFill/>
          </a:ln>
          <a:effectLst/>
          <a:extLst>
            <a:ext uri="{53640926-AAD7-44D8-BBD7-CCE9431645EC}">
              <a14:shadowObscured xmlns:a14="http://schemas.microsoft.com/office/drawing/2010/main"/>
            </a:ext>
          </a:extLst>
        </p:spPr>
      </p:pic>
      <p:pic>
        <p:nvPicPr>
          <p:cNvPr id="11" name="Picture 10" descr="A graph with red and blue lines&#10;&#10;Description automatically generated">
            <a:extLst>
              <a:ext uri="{FF2B5EF4-FFF2-40B4-BE49-F238E27FC236}">
                <a16:creationId xmlns:a16="http://schemas.microsoft.com/office/drawing/2014/main" id="{E67025B9-2069-82F7-000D-D8475903288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980"/>
          <a:stretch/>
        </p:blipFill>
        <p:spPr bwMode="auto">
          <a:xfrm>
            <a:off x="9872779" y="6176479"/>
            <a:ext cx="3737353" cy="1988428"/>
          </a:xfrm>
          <a:prstGeom prst="rect">
            <a:avLst/>
          </a:prstGeom>
          <a:ln>
            <a:noFill/>
          </a:ln>
          <a:effectLst>
            <a:outerShdw blurRad="50800" dist="38100" algn="l" rotWithShape="0">
              <a:prstClr val="black">
                <a:alpha val="40000"/>
              </a:prstClr>
            </a:outerShdw>
          </a:effectLst>
          <a:extLst>
            <a:ext uri="{53640926-AAD7-44D8-BBD7-CCE9431645EC}">
              <a14:shadowObscured xmlns:a14="http://schemas.microsoft.com/office/drawing/2010/main"/>
            </a:ext>
          </a:extLst>
        </p:spPr>
      </p:pic>
      <p:cxnSp>
        <p:nvCxnSpPr>
          <p:cNvPr id="17" name="Straight Connector 16">
            <a:extLst>
              <a:ext uri="{FF2B5EF4-FFF2-40B4-BE49-F238E27FC236}">
                <a16:creationId xmlns:a16="http://schemas.microsoft.com/office/drawing/2014/main" id="{41BF27F7-1293-0E52-B392-E049B524350F}"/>
              </a:ext>
            </a:extLst>
          </p:cNvPr>
          <p:cNvCxnSpPr/>
          <p:nvPr/>
        </p:nvCxnSpPr>
        <p:spPr>
          <a:xfrm flipH="1">
            <a:off x="891210" y="418"/>
            <a:ext cx="18207" cy="6943989"/>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289EAF76-A95A-63EC-4BA8-1B5BB79B0966}"/>
              </a:ext>
            </a:extLst>
          </p:cNvPr>
          <p:cNvSpPr/>
          <p:nvPr/>
        </p:nvSpPr>
        <p:spPr>
          <a:xfrm>
            <a:off x="1" y="1407038"/>
            <a:ext cx="2501698" cy="769441"/>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TextBox 18">
            <a:extLst>
              <a:ext uri="{FF2B5EF4-FFF2-40B4-BE49-F238E27FC236}">
                <a16:creationId xmlns:a16="http://schemas.microsoft.com/office/drawing/2014/main" id="{C5E5A13A-D61B-8518-0D3D-7818445F0D34}"/>
              </a:ext>
            </a:extLst>
          </p:cNvPr>
          <p:cNvSpPr txBox="1"/>
          <p:nvPr/>
        </p:nvSpPr>
        <p:spPr>
          <a:xfrm>
            <a:off x="909416" y="1607093"/>
            <a:ext cx="1592283" cy="369332"/>
          </a:xfrm>
          <a:prstGeom prst="rect">
            <a:avLst/>
          </a:prstGeom>
          <a:noFill/>
        </p:spPr>
        <p:txBody>
          <a:bodyPr wrap="square" rtlCol="0">
            <a:spAutoFit/>
          </a:bodyPr>
          <a:lstStyle/>
          <a:p>
            <a:pPr algn="ctr"/>
            <a:r>
              <a:rPr lang="en-ZA" b="1" dirty="0">
                <a:solidFill>
                  <a:schemeClr val="bg1"/>
                </a:solidFill>
                <a:latin typeface="Source Sans Pro" panose="020B0503030403020204" pitchFamily="34" charset="0"/>
                <a:ea typeface="Source Sans Pro" panose="020B0503030403020204" pitchFamily="34" charset="0"/>
              </a:rPr>
              <a:t>Metrics</a:t>
            </a:r>
          </a:p>
        </p:txBody>
      </p:sp>
      <p:sp>
        <p:nvSpPr>
          <p:cNvPr id="20" name="TextBox 19">
            <a:extLst>
              <a:ext uri="{FF2B5EF4-FFF2-40B4-BE49-F238E27FC236}">
                <a16:creationId xmlns:a16="http://schemas.microsoft.com/office/drawing/2014/main" id="{40E8656A-0C3D-2A6A-7471-1F847E9CDAD2}"/>
              </a:ext>
            </a:extLst>
          </p:cNvPr>
          <p:cNvSpPr txBox="1"/>
          <p:nvPr/>
        </p:nvSpPr>
        <p:spPr>
          <a:xfrm>
            <a:off x="909416" y="3569209"/>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Extrapolation</a:t>
            </a:r>
          </a:p>
        </p:txBody>
      </p:sp>
      <p:sp>
        <p:nvSpPr>
          <p:cNvPr id="21" name="TextBox 20">
            <a:extLst>
              <a:ext uri="{FF2B5EF4-FFF2-40B4-BE49-F238E27FC236}">
                <a16:creationId xmlns:a16="http://schemas.microsoft.com/office/drawing/2014/main" id="{0429F5CC-D2FE-4712-AD8F-BD7EAAF4516A}"/>
              </a:ext>
            </a:extLst>
          </p:cNvPr>
          <p:cNvSpPr txBox="1"/>
          <p:nvPr/>
        </p:nvSpPr>
        <p:spPr>
          <a:xfrm>
            <a:off x="909416" y="5531325"/>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Conclusion</a:t>
            </a:r>
          </a:p>
        </p:txBody>
      </p:sp>
      <p:pic>
        <p:nvPicPr>
          <p:cNvPr id="12" name="Picture 11" descr="A graph with a line and a line&#10;&#10;Description automatically generated">
            <a:extLst>
              <a:ext uri="{FF2B5EF4-FFF2-40B4-BE49-F238E27FC236}">
                <a16:creationId xmlns:a16="http://schemas.microsoft.com/office/drawing/2014/main" id="{7C28A170-9933-39A8-181A-E9B4013C622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525"/>
          <a:stretch/>
        </p:blipFill>
        <p:spPr bwMode="auto">
          <a:xfrm>
            <a:off x="9872779" y="6206487"/>
            <a:ext cx="3953091" cy="2140521"/>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E78414A-D1B9-946F-3B3C-B01643DAE46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108"/>
          <a:stretch/>
        </p:blipFill>
        <p:spPr bwMode="auto">
          <a:xfrm>
            <a:off x="9829662" y="6176478"/>
            <a:ext cx="4135261" cy="2170529"/>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DEBD859B-F1DE-F1E6-B7FE-D00ACFCA4C91}"/>
              </a:ext>
            </a:extLst>
          </p:cNvPr>
          <p:cNvSpPr txBox="1"/>
          <p:nvPr/>
        </p:nvSpPr>
        <p:spPr>
          <a:xfrm>
            <a:off x="3659448" y="5868347"/>
            <a:ext cx="3689498" cy="369332"/>
          </a:xfrm>
          <a:prstGeom prst="rect">
            <a:avLst/>
          </a:prstGeom>
          <a:noFill/>
        </p:spPr>
        <p:txBody>
          <a:bodyPr wrap="square" rtlCol="0">
            <a:spAutoFit/>
          </a:bodyPr>
          <a:lstStyle/>
          <a:p>
            <a:r>
              <a:rPr lang="en-ZA" i="1" dirty="0">
                <a:solidFill>
                  <a:schemeClr val="bg1"/>
                </a:solidFill>
                <a:latin typeface="Source Sans Pro" panose="020B0503030403020204" pitchFamily="34" charset="0"/>
                <a:ea typeface="Source Sans Pro" panose="020B0503030403020204" pitchFamily="34" charset="0"/>
              </a:rPr>
              <a:t>BART-fusion achieved : 83.5</a:t>
            </a:r>
          </a:p>
        </p:txBody>
      </p:sp>
      <p:pic>
        <p:nvPicPr>
          <p:cNvPr id="8" name="Picture 7" descr="A graph of different colored bars&#10;&#10;Description automatically generated with medium confidence">
            <a:extLst>
              <a:ext uri="{FF2B5EF4-FFF2-40B4-BE49-F238E27FC236}">
                <a16:creationId xmlns:a16="http://schemas.microsoft.com/office/drawing/2014/main" id="{08513359-2883-D450-45CA-182EE5AF2B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1512" y="-2062528"/>
            <a:ext cx="4212612" cy="2632882"/>
          </a:xfrm>
          <a:prstGeom prst="rect">
            <a:avLst/>
          </a:prstGeom>
        </p:spPr>
      </p:pic>
    </p:spTree>
    <p:extLst>
      <p:ext uri="{BB962C8B-B14F-4D97-AF65-F5344CB8AC3E}">
        <p14:creationId xmlns:p14="http://schemas.microsoft.com/office/powerpoint/2010/main" val="1283789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4A094-0594-19F0-8046-950BEB6034D5}"/>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467C53BC-E7D7-BCD9-2462-8ABFBD4FE16E}"/>
              </a:ext>
            </a:extLst>
          </p:cNvPr>
          <p:cNvSpPr txBox="1"/>
          <p:nvPr/>
        </p:nvSpPr>
        <p:spPr>
          <a:xfrm>
            <a:off x="1188714" y="185634"/>
            <a:ext cx="2313994" cy="769441"/>
          </a:xfrm>
          <a:prstGeom prst="rect">
            <a:avLst/>
          </a:prstGeom>
          <a:noFill/>
        </p:spPr>
        <p:txBody>
          <a:bodyPr wrap="square" rtlCol="0">
            <a:spAutoFit/>
          </a:bodyPr>
          <a:lstStyle/>
          <a:p>
            <a:r>
              <a:rPr lang="en-ZA" sz="4400" dirty="0">
                <a:solidFill>
                  <a:schemeClr val="bg1"/>
                </a:solidFill>
                <a:latin typeface="Source Sans Pro Black" panose="020B0803030403020204" pitchFamily="34" charset="0"/>
                <a:ea typeface="Source Sans Pro Black" panose="020B0803030403020204" pitchFamily="34" charset="0"/>
              </a:rPr>
              <a:t>Results</a:t>
            </a:r>
          </a:p>
        </p:txBody>
      </p:sp>
      <p:pic>
        <p:nvPicPr>
          <p:cNvPr id="14" name="Picture 13">
            <a:extLst>
              <a:ext uri="{FF2B5EF4-FFF2-40B4-BE49-F238E27FC236}">
                <a16:creationId xmlns:a16="http://schemas.microsoft.com/office/drawing/2014/main" id="{C31F2993-FEC3-2322-E707-7B3DA791264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811"/>
          <a:stretch/>
        </p:blipFill>
        <p:spPr bwMode="auto">
          <a:xfrm>
            <a:off x="9926380" y="6206486"/>
            <a:ext cx="3791621" cy="2021962"/>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02AC60CC-0AB4-6632-8D2A-23343BDC2A1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010"/>
          <a:stretch/>
        </p:blipFill>
        <p:spPr bwMode="auto">
          <a:xfrm>
            <a:off x="9872779" y="6176479"/>
            <a:ext cx="3694236" cy="1988428"/>
          </a:xfrm>
          <a:prstGeom prst="rect">
            <a:avLst/>
          </a:prstGeom>
          <a:ln>
            <a:noFill/>
          </a:ln>
          <a:effectLst/>
          <a:extLst>
            <a:ext uri="{53640926-AAD7-44D8-BBD7-CCE9431645EC}">
              <a14:shadowObscured xmlns:a14="http://schemas.microsoft.com/office/drawing/2010/main"/>
            </a:ext>
          </a:extLst>
        </p:spPr>
      </p:pic>
      <p:pic>
        <p:nvPicPr>
          <p:cNvPr id="11" name="Picture 10" descr="A graph with red and blue lines&#10;&#10;Description automatically generated">
            <a:extLst>
              <a:ext uri="{FF2B5EF4-FFF2-40B4-BE49-F238E27FC236}">
                <a16:creationId xmlns:a16="http://schemas.microsoft.com/office/drawing/2014/main" id="{E67025B9-2069-82F7-000D-D8475903288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980"/>
          <a:stretch/>
        </p:blipFill>
        <p:spPr bwMode="auto">
          <a:xfrm>
            <a:off x="9872779" y="6176479"/>
            <a:ext cx="3737353" cy="1988428"/>
          </a:xfrm>
          <a:prstGeom prst="rect">
            <a:avLst/>
          </a:prstGeom>
          <a:ln>
            <a:noFill/>
          </a:ln>
          <a:effectLst>
            <a:outerShdw blurRad="50800" dist="38100" algn="l" rotWithShape="0">
              <a:prstClr val="black">
                <a:alpha val="40000"/>
              </a:prstClr>
            </a:outerShdw>
          </a:effectLst>
          <a:extLst>
            <a:ext uri="{53640926-AAD7-44D8-BBD7-CCE9431645EC}">
              <a14:shadowObscured xmlns:a14="http://schemas.microsoft.com/office/drawing/2010/main"/>
            </a:ext>
          </a:extLst>
        </p:spPr>
      </p:pic>
      <p:cxnSp>
        <p:nvCxnSpPr>
          <p:cNvPr id="17" name="Straight Connector 16">
            <a:extLst>
              <a:ext uri="{FF2B5EF4-FFF2-40B4-BE49-F238E27FC236}">
                <a16:creationId xmlns:a16="http://schemas.microsoft.com/office/drawing/2014/main" id="{41BF27F7-1293-0E52-B392-E049B524350F}"/>
              </a:ext>
            </a:extLst>
          </p:cNvPr>
          <p:cNvCxnSpPr/>
          <p:nvPr/>
        </p:nvCxnSpPr>
        <p:spPr>
          <a:xfrm flipH="1">
            <a:off x="891210" y="418"/>
            <a:ext cx="18207" cy="6943989"/>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289EAF76-A95A-63EC-4BA8-1B5BB79B0966}"/>
              </a:ext>
            </a:extLst>
          </p:cNvPr>
          <p:cNvSpPr/>
          <p:nvPr/>
        </p:nvSpPr>
        <p:spPr>
          <a:xfrm>
            <a:off x="1" y="1407038"/>
            <a:ext cx="2501698" cy="769441"/>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TextBox 18">
            <a:extLst>
              <a:ext uri="{FF2B5EF4-FFF2-40B4-BE49-F238E27FC236}">
                <a16:creationId xmlns:a16="http://schemas.microsoft.com/office/drawing/2014/main" id="{C5E5A13A-D61B-8518-0D3D-7818445F0D34}"/>
              </a:ext>
            </a:extLst>
          </p:cNvPr>
          <p:cNvSpPr txBox="1"/>
          <p:nvPr/>
        </p:nvSpPr>
        <p:spPr>
          <a:xfrm>
            <a:off x="909416" y="1607093"/>
            <a:ext cx="1592283" cy="369332"/>
          </a:xfrm>
          <a:prstGeom prst="rect">
            <a:avLst/>
          </a:prstGeom>
          <a:noFill/>
        </p:spPr>
        <p:txBody>
          <a:bodyPr wrap="square" rtlCol="0">
            <a:spAutoFit/>
          </a:bodyPr>
          <a:lstStyle/>
          <a:p>
            <a:pPr algn="ctr"/>
            <a:r>
              <a:rPr lang="en-ZA" b="1" dirty="0">
                <a:solidFill>
                  <a:schemeClr val="bg1"/>
                </a:solidFill>
                <a:latin typeface="Source Sans Pro" panose="020B0503030403020204" pitchFamily="34" charset="0"/>
                <a:ea typeface="Source Sans Pro" panose="020B0503030403020204" pitchFamily="34" charset="0"/>
              </a:rPr>
              <a:t>Metrics</a:t>
            </a:r>
          </a:p>
        </p:txBody>
      </p:sp>
      <p:sp>
        <p:nvSpPr>
          <p:cNvPr id="20" name="TextBox 19">
            <a:extLst>
              <a:ext uri="{FF2B5EF4-FFF2-40B4-BE49-F238E27FC236}">
                <a16:creationId xmlns:a16="http://schemas.microsoft.com/office/drawing/2014/main" id="{40E8656A-0C3D-2A6A-7471-1F847E9CDAD2}"/>
              </a:ext>
            </a:extLst>
          </p:cNvPr>
          <p:cNvSpPr txBox="1"/>
          <p:nvPr/>
        </p:nvSpPr>
        <p:spPr>
          <a:xfrm>
            <a:off x="909416" y="3569209"/>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Extrapolation</a:t>
            </a:r>
          </a:p>
        </p:txBody>
      </p:sp>
      <p:sp>
        <p:nvSpPr>
          <p:cNvPr id="21" name="TextBox 20">
            <a:extLst>
              <a:ext uri="{FF2B5EF4-FFF2-40B4-BE49-F238E27FC236}">
                <a16:creationId xmlns:a16="http://schemas.microsoft.com/office/drawing/2014/main" id="{0429F5CC-D2FE-4712-AD8F-BD7EAAF4516A}"/>
              </a:ext>
            </a:extLst>
          </p:cNvPr>
          <p:cNvSpPr txBox="1"/>
          <p:nvPr/>
        </p:nvSpPr>
        <p:spPr>
          <a:xfrm>
            <a:off x="909416" y="5531325"/>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Conclusion</a:t>
            </a:r>
          </a:p>
        </p:txBody>
      </p:sp>
      <p:pic>
        <p:nvPicPr>
          <p:cNvPr id="12" name="Picture 11" descr="A graph with a line and a line&#10;&#10;Description automatically generated">
            <a:extLst>
              <a:ext uri="{FF2B5EF4-FFF2-40B4-BE49-F238E27FC236}">
                <a16:creationId xmlns:a16="http://schemas.microsoft.com/office/drawing/2014/main" id="{7C28A170-9933-39A8-181A-E9B4013C622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525"/>
          <a:stretch/>
        </p:blipFill>
        <p:spPr bwMode="auto">
          <a:xfrm>
            <a:off x="9872779" y="6206487"/>
            <a:ext cx="3953091" cy="2140521"/>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3E78414A-D1B9-946F-3B3C-B01643DAE46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108"/>
          <a:stretch/>
        </p:blipFill>
        <p:spPr bwMode="auto">
          <a:xfrm>
            <a:off x="9829662" y="6176478"/>
            <a:ext cx="4135261" cy="2170529"/>
          </a:xfrm>
          <a:prstGeom prst="rect">
            <a:avLst/>
          </a:prstGeom>
          <a:ln>
            <a:noFill/>
          </a:ln>
          <a:extLst>
            <a:ext uri="{53640926-AAD7-44D8-BBD7-CCE9431645EC}">
              <a14:shadowObscured xmlns:a14="http://schemas.microsoft.com/office/drawing/2010/main"/>
            </a:ext>
          </a:extLst>
        </p:spPr>
      </p:pic>
      <p:pic>
        <p:nvPicPr>
          <p:cNvPr id="8" name="Picture 7" descr="A graph of different colored bars&#10;&#10;Description automatically generated with medium confidence">
            <a:extLst>
              <a:ext uri="{FF2B5EF4-FFF2-40B4-BE49-F238E27FC236}">
                <a16:creationId xmlns:a16="http://schemas.microsoft.com/office/drawing/2014/main" id="{08513359-2883-D450-45CA-182EE5AF2B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2708" y="1230116"/>
            <a:ext cx="7036430" cy="4397768"/>
          </a:xfrm>
          <a:prstGeom prst="rect">
            <a:avLst/>
          </a:prstGeom>
        </p:spPr>
      </p:pic>
    </p:spTree>
    <p:extLst>
      <p:ext uri="{BB962C8B-B14F-4D97-AF65-F5344CB8AC3E}">
        <p14:creationId xmlns:p14="http://schemas.microsoft.com/office/powerpoint/2010/main" val="74552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4A094-0594-19F0-8046-950BEB6034D5}"/>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467C53BC-E7D7-BCD9-2462-8ABFBD4FE16E}"/>
              </a:ext>
            </a:extLst>
          </p:cNvPr>
          <p:cNvSpPr txBox="1"/>
          <p:nvPr/>
        </p:nvSpPr>
        <p:spPr>
          <a:xfrm>
            <a:off x="1080052" y="264045"/>
            <a:ext cx="2313994" cy="769441"/>
          </a:xfrm>
          <a:prstGeom prst="rect">
            <a:avLst/>
          </a:prstGeom>
          <a:noFill/>
        </p:spPr>
        <p:txBody>
          <a:bodyPr wrap="square" rtlCol="0">
            <a:spAutoFit/>
          </a:bodyPr>
          <a:lstStyle/>
          <a:p>
            <a:r>
              <a:rPr lang="en-ZA" sz="4400" dirty="0">
                <a:solidFill>
                  <a:schemeClr val="bg1"/>
                </a:solidFill>
                <a:latin typeface="Source Sans Pro Black" panose="020B0803030403020204" pitchFamily="34" charset="0"/>
                <a:ea typeface="Source Sans Pro Black" panose="020B0803030403020204" pitchFamily="34" charset="0"/>
              </a:rPr>
              <a:t>Results</a:t>
            </a:r>
          </a:p>
        </p:txBody>
      </p:sp>
      <p:cxnSp>
        <p:nvCxnSpPr>
          <p:cNvPr id="17" name="Straight Connector 16">
            <a:extLst>
              <a:ext uri="{FF2B5EF4-FFF2-40B4-BE49-F238E27FC236}">
                <a16:creationId xmlns:a16="http://schemas.microsoft.com/office/drawing/2014/main" id="{41BF27F7-1293-0E52-B392-E049B524350F}"/>
              </a:ext>
            </a:extLst>
          </p:cNvPr>
          <p:cNvCxnSpPr/>
          <p:nvPr/>
        </p:nvCxnSpPr>
        <p:spPr>
          <a:xfrm flipH="1">
            <a:off x="891210" y="418"/>
            <a:ext cx="18207" cy="6943989"/>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289EAF76-A95A-63EC-4BA8-1B5BB79B0966}"/>
              </a:ext>
            </a:extLst>
          </p:cNvPr>
          <p:cNvSpPr/>
          <p:nvPr/>
        </p:nvSpPr>
        <p:spPr>
          <a:xfrm>
            <a:off x="1" y="3369154"/>
            <a:ext cx="2501698" cy="769441"/>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TextBox 18">
            <a:extLst>
              <a:ext uri="{FF2B5EF4-FFF2-40B4-BE49-F238E27FC236}">
                <a16:creationId xmlns:a16="http://schemas.microsoft.com/office/drawing/2014/main" id="{C5E5A13A-D61B-8518-0D3D-7818445F0D34}"/>
              </a:ext>
            </a:extLst>
          </p:cNvPr>
          <p:cNvSpPr txBox="1"/>
          <p:nvPr/>
        </p:nvSpPr>
        <p:spPr>
          <a:xfrm>
            <a:off x="909416" y="1607093"/>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Metrics</a:t>
            </a:r>
          </a:p>
        </p:txBody>
      </p:sp>
      <p:sp>
        <p:nvSpPr>
          <p:cNvPr id="20" name="TextBox 19">
            <a:extLst>
              <a:ext uri="{FF2B5EF4-FFF2-40B4-BE49-F238E27FC236}">
                <a16:creationId xmlns:a16="http://schemas.microsoft.com/office/drawing/2014/main" id="{40E8656A-0C3D-2A6A-7471-1F847E9CDAD2}"/>
              </a:ext>
            </a:extLst>
          </p:cNvPr>
          <p:cNvSpPr txBox="1"/>
          <p:nvPr/>
        </p:nvSpPr>
        <p:spPr>
          <a:xfrm>
            <a:off x="909416" y="3569209"/>
            <a:ext cx="1592283" cy="369332"/>
          </a:xfrm>
          <a:prstGeom prst="rect">
            <a:avLst/>
          </a:prstGeom>
          <a:noFill/>
        </p:spPr>
        <p:txBody>
          <a:bodyPr wrap="square" rtlCol="0">
            <a:spAutoFit/>
          </a:bodyPr>
          <a:lstStyle/>
          <a:p>
            <a:pPr algn="ctr"/>
            <a:r>
              <a:rPr lang="en-ZA" b="1" dirty="0">
                <a:solidFill>
                  <a:schemeClr val="bg1"/>
                </a:solidFill>
                <a:latin typeface="Source Sans Pro" panose="020B0503030403020204" pitchFamily="34" charset="0"/>
                <a:ea typeface="Source Sans Pro" panose="020B0503030403020204" pitchFamily="34" charset="0"/>
              </a:rPr>
              <a:t>Extrapolation</a:t>
            </a:r>
          </a:p>
        </p:txBody>
      </p:sp>
      <p:sp>
        <p:nvSpPr>
          <p:cNvPr id="21" name="TextBox 20">
            <a:extLst>
              <a:ext uri="{FF2B5EF4-FFF2-40B4-BE49-F238E27FC236}">
                <a16:creationId xmlns:a16="http://schemas.microsoft.com/office/drawing/2014/main" id="{0429F5CC-D2FE-4712-AD8F-BD7EAAF4516A}"/>
              </a:ext>
            </a:extLst>
          </p:cNvPr>
          <p:cNvSpPr txBox="1"/>
          <p:nvPr/>
        </p:nvSpPr>
        <p:spPr>
          <a:xfrm>
            <a:off x="909416" y="5531325"/>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Conclusion</a:t>
            </a:r>
          </a:p>
        </p:txBody>
      </p:sp>
      <p:pic>
        <p:nvPicPr>
          <p:cNvPr id="2" name="Picture 1">
            <a:extLst>
              <a:ext uri="{FF2B5EF4-FFF2-40B4-BE49-F238E27FC236}">
                <a16:creationId xmlns:a16="http://schemas.microsoft.com/office/drawing/2014/main" id="{7C8055B4-F164-016D-FF94-8875480F1353}"/>
              </a:ext>
            </a:extLst>
          </p:cNvPr>
          <p:cNvPicPr>
            <a:picLocks noChangeAspect="1"/>
          </p:cNvPicPr>
          <p:nvPr/>
        </p:nvPicPr>
        <p:blipFill rotWithShape="1">
          <a:blip r:embed="rId2">
            <a:extLst>
              <a:ext uri="{28A0092B-C50C-407E-A947-70E740481C1C}">
                <a14:useLocalDpi xmlns:a14="http://schemas.microsoft.com/office/drawing/2010/main" val="0"/>
              </a:ext>
            </a:extLst>
          </a:blip>
          <a:srcRect t="5936"/>
          <a:stretch/>
        </p:blipFill>
        <p:spPr bwMode="auto">
          <a:xfrm>
            <a:off x="3191242" y="2921718"/>
            <a:ext cx="4316146" cy="3402744"/>
          </a:xfrm>
          <a:prstGeom prst="rect">
            <a:avLst/>
          </a:prstGeom>
          <a:noFill/>
          <a:ln>
            <a:noFill/>
          </a:ln>
          <a:extLst>
            <a:ext uri="{53640926-AAD7-44D8-BBD7-CCE9431645EC}">
              <a14:shadowObscured xmlns:a14="http://schemas.microsoft.com/office/drawing/2010/main"/>
            </a:ext>
          </a:extLst>
        </p:spPr>
      </p:pic>
      <p:pic>
        <p:nvPicPr>
          <p:cNvPr id="3" name="Picture 2" descr="A graph of different colored lines&#10;&#10;Description automatically generated">
            <a:extLst>
              <a:ext uri="{FF2B5EF4-FFF2-40B4-BE49-F238E27FC236}">
                <a16:creationId xmlns:a16="http://schemas.microsoft.com/office/drawing/2014/main" id="{B7238190-B35A-A014-EDDF-6F7A78562E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737"/>
          <a:stretch/>
        </p:blipFill>
        <p:spPr bwMode="auto">
          <a:xfrm>
            <a:off x="7653509" y="2921718"/>
            <a:ext cx="4331409" cy="3402744"/>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8F61A4E-22AB-7C61-A37B-478BFC1743B9}"/>
              </a:ext>
            </a:extLst>
          </p:cNvPr>
          <p:cNvSpPr txBox="1"/>
          <p:nvPr/>
        </p:nvSpPr>
        <p:spPr>
          <a:xfrm>
            <a:off x="3191242" y="1124358"/>
            <a:ext cx="8793676"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effectLst/>
                <a:latin typeface="Source Sans Pro" panose="020B0503030403020204" pitchFamily="34" charset="0"/>
                <a:ea typeface="Source Sans Pro" panose="020B0503030403020204" pitchFamily="34" charset="0"/>
              </a:rPr>
              <a:t>As hypothesized, we can notice a steady increase in the metrics as more data is fed into the models. </a:t>
            </a:r>
          </a:p>
          <a:p>
            <a:pPr marL="285750" indent="-285750">
              <a:buFont typeface="Arial" panose="020B0604020202020204" pitchFamily="34" charset="0"/>
              <a:buChar char="•"/>
            </a:pPr>
            <a:r>
              <a:rPr lang="en-US" sz="1800" dirty="0">
                <a:solidFill>
                  <a:schemeClr val="bg1"/>
                </a:solidFill>
                <a:effectLst/>
                <a:latin typeface="Source Sans Pro" panose="020B0503030403020204" pitchFamily="34" charset="0"/>
                <a:ea typeface="Source Sans Pro" panose="020B0503030403020204" pitchFamily="34" charset="0"/>
              </a:rPr>
              <a:t>The data has a linear relationship between the number of songs loaded and the metrics. </a:t>
            </a:r>
          </a:p>
          <a:p>
            <a:pPr marL="285750" indent="-285750">
              <a:buFont typeface="Arial" panose="020B0604020202020204" pitchFamily="34" charset="0"/>
              <a:buChar char="•"/>
            </a:pPr>
            <a:r>
              <a:rPr lang="en-US" sz="1800" dirty="0">
                <a:solidFill>
                  <a:schemeClr val="bg1"/>
                </a:solidFill>
                <a:effectLst/>
                <a:latin typeface="Source Sans Pro" panose="020B0503030403020204" pitchFamily="34" charset="0"/>
                <a:ea typeface="Source Sans Pro" panose="020B0503030403020204" pitchFamily="34" charset="0"/>
              </a:rPr>
              <a:t>If we perform extrapolation to find the values when the full dataset is loaded, we get:</a:t>
            </a:r>
            <a:endParaRPr lang="en-ZA" sz="1800" dirty="0">
              <a:solidFill>
                <a:schemeClr val="bg1"/>
              </a:solidFill>
              <a:effectLst/>
              <a:latin typeface="Source Sans Pro" panose="020B0503030403020204" pitchFamily="34" charset="0"/>
              <a:ea typeface="Source Sans Pro" panose="020B0503030403020204" pitchFamily="34" charset="0"/>
            </a:endParaRPr>
          </a:p>
          <a:p>
            <a:endParaRPr lang="en-ZA" dirty="0">
              <a:solidFill>
                <a:schemeClr val="bg1"/>
              </a:solidFill>
            </a:endParaRPr>
          </a:p>
        </p:txBody>
      </p:sp>
      <p:sp>
        <p:nvSpPr>
          <p:cNvPr id="7" name="TextBox 6">
            <a:extLst>
              <a:ext uri="{FF2B5EF4-FFF2-40B4-BE49-F238E27FC236}">
                <a16:creationId xmlns:a16="http://schemas.microsoft.com/office/drawing/2014/main" id="{D4D6B921-FB2F-698C-A94E-E40BA29B2E02}"/>
              </a:ext>
            </a:extLst>
          </p:cNvPr>
          <p:cNvSpPr txBox="1"/>
          <p:nvPr/>
        </p:nvSpPr>
        <p:spPr>
          <a:xfrm>
            <a:off x="7653508" y="6346793"/>
            <a:ext cx="3689498" cy="369332"/>
          </a:xfrm>
          <a:prstGeom prst="rect">
            <a:avLst/>
          </a:prstGeom>
          <a:noFill/>
        </p:spPr>
        <p:txBody>
          <a:bodyPr wrap="square" rtlCol="0">
            <a:spAutoFit/>
          </a:bodyPr>
          <a:lstStyle/>
          <a:p>
            <a:pPr algn="ctr"/>
            <a:r>
              <a:rPr lang="en-ZA" i="1" dirty="0">
                <a:solidFill>
                  <a:schemeClr val="bg1"/>
                </a:solidFill>
                <a:latin typeface="Source Sans Pro" panose="020B0503030403020204" pitchFamily="34" charset="0"/>
                <a:ea typeface="Source Sans Pro" panose="020B0503030403020204" pitchFamily="34" charset="0"/>
              </a:rPr>
              <a:t>BART</a:t>
            </a:r>
          </a:p>
        </p:txBody>
      </p:sp>
      <p:sp>
        <p:nvSpPr>
          <p:cNvPr id="8" name="TextBox 7">
            <a:extLst>
              <a:ext uri="{FF2B5EF4-FFF2-40B4-BE49-F238E27FC236}">
                <a16:creationId xmlns:a16="http://schemas.microsoft.com/office/drawing/2014/main" id="{372D3057-3FF9-12FD-3215-AF57391AFA7E}"/>
              </a:ext>
            </a:extLst>
          </p:cNvPr>
          <p:cNvSpPr txBox="1"/>
          <p:nvPr/>
        </p:nvSpPr>
        <p:spPr>
          <a:xfrm>
            <a:off x="3504566" y="6353774"/>
            <a:ext cx="3689498" cy="369332"/>
          </a:xfrm>
          <a:prstGeom prst="rect">
            <a:avLst/>
          </a:prstGeom>
          <a:noFill/>
        </p:spPr>
        <p:txBody>
          <a:bodyPr wrap="square" rtlCol="0">
            <a:spAutoFit/>
          </a:bodyPr>
          <a:lstStyle/>
          <a:p>
            <a:pPr algn="ctr"/>
            <a:r>
              <a:rPr lang="en-ZA" i="1" dirty="0">
                <a:solidFill>
                  <a:schemeClr val="bg1"/>
                </a:solidFill>
                <a:latin typeface="Source Sans Pro" panose="020B0503030403020204" pitchFamily="34" charset="0"/>
                <a:ea typeface="Source Sans Pro" panose="020B0503030403020204" pitchFamily="34" charset="0"/>
              </a:rPr>
              <a:t>PEGASUS</a:t>
            </a:r>
          </a:p>
        </p:txBody>
      </p:sp>
    </p:spTree>
    <p:extLst>
      <p:ext uri="{BB962C8B-B14F-4D97-AF65-F5344CB8AC3E}">
        <p14:creationId xmlns:p14="http://schemas.microsoft.com/office/powerpoint/2010/main" val="104545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One big red drawing pin in front of many smaller black drawing pins">
            <a:extLst>
              <a:ext uri="{FF2B5EF4-FFF2-40B4-BE49-F238E27FC236}">
                <a16:creationId xmlns:a16="http://schemas.microsoft.com/office/drawing/2014/main" id="{93750438-3698-8A82-367D-F37082E240C0}"/>
              </a:ext>
            </a:extLst>
          </p:cNvPr>
          <p:cNvPicPr>
            <a:picLocks noChangeAspect="1"/>
          </p:cNvPicPr>
          <p:nvPr/>
        </p:nvPicPr>
        <p:blipFill rotWithShape="1">
          <a:blip r:embed="rId2"/>
          <a:srcRect t="16274" b="6671"/>
          <a:stretch/>
        </p:blipFill>
        <p:spPr>
          <a:xfrm>
            <a:off x="20" y="-1"/>
            <a:ext cx="12191980" cy="6857999"/>
          </a:xfrm>
          <a:prstGeom prst="rect">
            <a:avLst/>
          </a:prstGeom>
        </p:spPr>
      </p:pic>
      <p:sp>
        <p:nvSpPr>
          <p:cNvPr id="12" name="Freeform: Shape 11">
            <a:extLst>
              <a:ext uri="{FF2B5EF4-FFF2-40B4-BE49-F238E27FC236}">
                <a16:creationId xmlns:a16="http://schemas.microsoft.com/office/drawing/2014/main" id="{3A482CF3-63C2-038E-BF74-0256BC234B47}"/>
              </a:ext>
            </a:extLst>
          </p:cNvPr>
          <p:cNvSpPr/>
          <p:nvPr/>
        </p:nvSpPr>
        <p:spPr>
          <a:xfrm>
            <a:off x="1" y="-1"/>
            <a:ext cx="12192000" cy="6857999"/>
          </a:xfrm>
          <a:custGeom>
            <a:avLst/>
            <a:gdLst>
              <a:gd name="connsiteX0" fmla="*/ 1269831 w 12192000"/>
              <a:gd name="connsiteY0" fmla="*/ 425670 h 6857999"/>
              <a:gd name="connsiteX1" fmla="*/ 289033 w 12192000"/>
              <a:gd name="connsiteY1" fmla="*/ 1406468 h 6857999"/>
              <a:gd name="connsiteX2" fmla="*/ 289033 w 12192000"/>
              <a:gd name="connsiteY2" fmla="*/ 5329545 h 6857999"/>
              <a:gd name="connsiteX3" fmla="*/ 1269831 w 12192000"/>
              <a:gd name="connsiteY3" fmla="*/ 6310343 h 6857999"/>
              <a:gd name="connsiteX4" fmla="*/ 7117572 w 12192000"/>
              <a:gd name="connsiteY4" fmla="*/ 6310343 h 6857999"/>
              <a:gd name="connsiteX5" fmla="*/ 8098370 w 12192000"/>
              <a:gd name="connsiteY5" fmla="*/ 5329545 h 6857999"/>
              <a:gd name="connsiteX6" fmla="*/ 8098370 w 12192000"/>
              <a:gd name="connsiteY6" fmla="*/ 1406468 h 6857999"/>
              <a:gd name="connsiteX7" fmla="*/ 7117572 w 12192000"/>
              <a:gd name="connsiteY7" fmla="*/ 425670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1269831" y="425670"/>
                </a:moveTo>
                <a:cubicBezTo>
                  <a:pt x="728151" y="425670"/>
                  <a:pt x="289033" y="864788"/>
                  <a:pt x="289033" y="1406468"/>
                </a:cubicBezTo>
                <a:lnTo>
                  <a:pt x="289033" y="5329545"/>
                </a:lnTo>
                <a:cubicBezTo>
                  <a:pt x="289033" y="5871225"/>
                  <a:pt x="728151" y="6310343"/>
                  <a:pt x="1269831" y="6310343"/>
                </a:cubicBezTo>
                <a:lnTo>
                  <a:pt x="7117572" y="6310343"/>
                </a:lnTo>
                <a:cubicBezTo>
                  <a:pt x="7659252" y="6310343"/>
                  <a:pt x="8098370" y="5871225"/>
                  <a:pt x="8098370" y="5329545"/>
                </a:cubicBezTo>
                <a:lnTo>
                  <a:pt x="8098370" y="1406468"/>
                </a:lnTo>
                <a:cubicBezTo>
                  <a:pt x="8098370" y="864788"/>
                  <a:pt x="7659252" y="425670"/>
                  <a:pt x="7117572" y="425670"/>
                </a:cubicBezTo>
                <a:close/>
                <a:moveTo>
                  <a:pt x="0" y="0"/>
                </a:moveTo>
                <a:lnTo>
                  <a:pt x="12192000" y="0"/>
                </a:lnTo>
                <a:lnTo>
                  <a:pt x="12192000" y="6857999"/>
                </a:lnTo>
                <a:lnTo>
                  <a:pt x="0" y="6857999"/>
                </a:lnTo>
                <a:close/>
              </a:path>
            </a:pathLst>
          </a:custGeom>
          <a:solidFill>
            <a:schemeClr val="tx1"/>
          </a:solidFill>
          <a:ln>
            <a:noFill/>
          </a:ln>
          <a:effectLst>
            <a:outerShdw blurRad="596900" dist="38100" dir="10800000" sx="109000" sy="109000" algn="r" rotWithShape="0">
              <a:prstClr val="black">
                <a:alpha val="6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R="0" algn="r">
              <a:lnSpc>
                <a:spcPct val="107000"/>
              </a:lnSpc>
              <a:spcBef>
                <a:spcPts val="0"/>
              </a:spcBef>
              <a:spcAft>
                <a:spcPts val="800"/>
              </a:spcAft>
            </a:pPr>
            <a:endParaRPr lang="en-ZA" sz="180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4B14CC2-9266-56CD-CE0F-B250A6C4FBAE}"/>
              </a:ext>
            </a:extLst>
          </p:cNvPr>
          <p:cNvSpPr txBox="1"/>
          <p:nvPr/>
        </p:nvSpPr>
        <p:spPr>
          <a:xfrm>
            <a:off x="7819546" y="547658"/>
            <a:ext cx="4367349" cy="830997"/>
          </a:xfrm>
          <a:prstGeom prst="rect">
            <a:avLst/>
          </a:prstGeom>
          <a:noFill/>
        </p:spPr>
        <p:txBody>
          <a:bodyPr wrap="square" rtlCol="0">
            <a:spAutoFit/>
          </a:bodyPr>
          <a:lstStyle/>
          <a:p>
            <a:pPr algn="ctr"/>
            <a:r>
              <a:rPr lang="en-ZA" sz="4800" b="1" dirty="0">
                <a:solidFill>
                  <a:schemeClr val="bg1"/>
                </a:solidFill>
                <a:latin typeface="Source Sans Pro Black" panose="020B0803030403020204" pitchFamily="34" charset="0"/>
                <a:ea typeface="Source Sans Pro Black" panose="020B0803030403020204" pitchFamily="34" charset="0"/>
              </a:rPr>
              <a:t>Subjectivity</a:t>
            </a:r>
          </a:p>
        </p:txBody>
      </p:sp>
      <p:sp>
        <p:nvSpPr>
          <p:cNvPr id="8" name="TextBox 7">
            <a:extLst>
              <a:ext uri="{FF2B5EF4-FFF2-40B4-BE49-F238E27FC236}">
                <a16:creationId xmlns:a16="http://schemas.microsoft.com/office/drawing/2014/main" id="{C1D86683-7334-DAC0-BF72-DEABB313D19A}"/>
              </a:ext>
            </a:extLst>
          </p:cNvPr>
          <p:cNvSpPr txBox="1"/>
          <p:nvPr/>
        </p:nvSpPr>
        <p:spPr>
          <a:xfrm>
            <a:off x="8103476" y="1926313"/>
            <a:ext cx="3799490" cy="3446969"/>
          </a:xfrm>
          <a:prstGeom prst="rect">
            <a:avLst/>
          </a:prstGeom>
          <a:noFill/>
        </p:spPr>
        <p:txBody>
          <a:bodyPr wrap="square" rtlCol="0">
            <a:spAutoFit/>
          </a:bodyPr>
          <a:lstStyle/>
          <a:p>
            <a:pPr marL="285750" marR="0" indent="-285750" algn="ctr">
              <a:lnSpc>
                <a:spcPct val="107000"/>
              </a:lnSpc>
              <a:spcBef>
                <a:spcPts val="0"/>
              </a:spcBef>
              <a:spcAft>
                <a:spcPts val="80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All forms of art are inherently subjective</a:t>
            </a:r>
          </a:p>
          <a:p>
            <a:pPr marL="285750" marR="0" indent="-285750" algn="ctr">
              <a:lnSpc>
                <a:spcPct val="107000"/>
              </a:lnSpc>
              <a:spcBef>
                <a:spcPts val="0"/>
              </a:spcBef>
              <a:spcAft>
                <a:spcPts val="80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Therefore, describing an interpretation “correct” is simply not possible. </a:t>
            </a:r>
          </a:p>
          <a:p>
            <a:pPr marL="285750" indent="-285750" algn="ctr">
              <a:lnSpc>
                <a:spcPct val="107000"/>
              </a:lnSpc>
              <a:spcAft>
                <a:spcPts val="80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But, beneath this subjectivity, there exist common themes and emotions that songs often explore. </a:t>
            </a:r>
          </a:p>
          <a:p>
            <a:pPr marL="285750" indent="-285750" algn="ctr">
              <a:lnSpc>
                <a:spcPct val="107000"/>
              </a:lnSpc>
              <a:spcAft>
                <a:spcPts val="800"/>
              </a:spcAft>
              <a:buFont typeface="Arial" panose="020B0604020202020204" pitchFamily="34" charset="0"/>
              <a:buChar char="•"/>
            </a:pPr>
            <a:r>
              <a:rPr lang="en-ZA" kern="1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C</a:t>
            </a: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rucial </a:t>
            </a:r>
            <a:r>
              <a:rPr lang="en-ZA" kern="1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f</a:t>
            </a: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or ML models to grasp</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Tree>
    <p:extLst>
      <p:ext uri="{BB962C8B-B14F-4D97-AF65-F5344CB8AC3E}">
        <p14:creationId xmlns:p14="http://schemas.microsoft.com/office/powerpoint/2010/main" val="2430635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4A094-0594-19F0-8046-950BEB6034D5}"/>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467C53BC-E7D7-BCD9-2462-8ABFBD4FE16E}"/>
              </a:ext>
            </a:extLst>
          </p:cNvPr>
          <p:cNvSpPr txBox="1"/>
          <p:nvPr/>
        </p:nvSpPr>
        <p:spPr>
          <a:xfrm>
            <a:off x="1080052" y="264045"/>
            <a:ext cx="2313994" cy="769441"/>
          </a:xfrm>
          <a:prstGeom prst="rect">
            <a:avLst/>
          </a:prstGeom>
          <a:noFill/>
        </p:spPr>
        <p:txBody>
          <a:bodyPr wrap="square" rtlCol="0">
            <a:spAutoFit/>
          </a:bodyPr>
          <a:lstStyle/>
          <a:p>
            <a:r>
              <a:rPr lang="en-ZA" sz="4400" dirty="0">
                <a:solidFill>
                  <a:schemeClr val="bg1"/>
                </a:solidFill>
                <a:latin typeface="Source Sans Pro Black" panose="020B0803030403020204" pitchFamily="34" charset="0"/>
                <a:ea typeface="Source Sans Pro Black" panose="020B0803030403020204" pitchFamily="34" charset="0"/>
              </a:rPr>
              <a:t>Results</a:t>
            </a:r>
          </a:p>
        </p:txBody>
      </p:sp>
      <p:cxnSp>
        <p:nvCxnSpPr>
          <p:cNvPr id="17" name="Straight Connector 16">
            <a:extLst>
              <a:ext uri="{FF2B5EF4-FFF2-40B4-BE49-F238E27FC236}">
                <a16:creationId xmlns:a16="http://schemas.microsoft.com/office/drawing/2014/main" id="{41BF27F7-1293-0E52-B392-E049B524350F}"/>
              </a:ext>
            </a:extLst>
          </p:cNvPr>
          <p:cNvCxnSpPr/>
          <p:nvPr/>
        </p:nvCxnSpPr>
        <p:spPr>
          <a:xfrm flipH="1">
            <a:off x="891210" y="418"/>
            <a:ext cx="18207" cy="6943989"/>
          </a:xfrm>
          <a:prstGeom prst="line">
            <a:avLst/>
          </a:prstGeom>
          <a:ln>
            <a:solidFill>
              <a:srgbClr val="00B0F0"/>
            </a:solidFill>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289EAF76-A95A-63EC-4BA8-1B5BB79B0966}"/>
              </a:ext>
            </a:extLst>
          </p:cNvPr>
          <p:cNvSpPr/>
          <p:nvPr/>
        </p:nvSpPr>
        <p:spPr>
          <a:xfrm>
            <a:off x="1" y="5331270"/>
            <a:ext cx="2501698" cy="769441"/>
          </a:xfrm>
          <a:prstGeom prst="rect">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9" name="TextBox 18">
            <a:extLst>
              <a:ext uri="{FF2B5EF4-FFF2-40B4-BE49-F238E27FC236}">
                <a16:creationId xmlns:a16="http://schemas.microsoft.com/office/drawing/2014/main" id="{C5E5A13A-D61B-8518-0D3D-7818445F0D34}"/>
              </a:ext>
            </a:extLst>
          </p:cNvPr>
          <p:cNvSpPr txBox="1"/>
          <p:nvPr/>
        </p:nvSpPr>
        <p:spPr>
          <a:xfrm>
            <a:off x="909416" y="1607093"/>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Metrics</a:t>
            </a:r>
          </a:p>
        </p:txBody>
      </p:sp>
      <p:sp>
        <p:nvSpPr>
          <p:cNvPr id="20" name="TextBox 19">
            <a:extLst>
              <a:ext uri="{FF2B5EF4-FFF2-40B4-BE49-F238E27FC236}">
                <a16:creationId xmlns:a16="http://schemas.microsoft.com/office/drawing/2014/main" id="{40E8656A-0C3D-2A6A-7471-1F847E9CDAD2}"/>
              </a:ext>
            </a:extLst>
          </p:cNvPr>
          <p:cNvSpPr txBox="1"/>
          <p:nvPr/>
        </p:nvSpPr>
        <p:spPr>
          <a:xfrm>
            <a:off x="909416" y="3569209"/>
            <a:ext cx="1592283" cy="369332"/>
          </a:xfrm>
          <a:prstGeom prst="rect">
            <a:avLst/>
          </a:prstGeom>
          <a:noFill/>
        </p:spPr>
        <p:txBody>
          <a:bodyPr wrap="square" rtlCol="0">
            <a:spAutoFit/>
          </a:bodyPr>
          <a:lstStyle/>
          <a:p>
            <a:pPr algn="ctr"/>
            <a:r>
              <a:rPr lang="en-ZA" dirty="0">
                <a:solidFill>
                  <a:schemeClr val="bg1"/>
                </a:solidFill>
                <a:latin typeface="Source Sans Pro" panose="020B0503030403020204" pitchFamily="34" charset="0"/>
                <a:ea typeface="Source Sans Pro" panose="020B0503030403020204" pitchFamily="34" charset="0"/>
              </a:rPr>
              <a:t>Extrapolation</a:t>
            </a:r>
          </a:p>
        </p:txBody>
      </p:sp>
      <p:sp>
        <p:nvSpPr>
          <p:cNvPr id="21" name="TextBox 20">
            <a:extLst>
              <a:ext uri="{FF2B5EF4-FFF2-40B4-BE49-F238E27FC236}">
                <a16:creationId xmlns:a16="http://schemas.microsoft.com/office/drawing/2014/main" id="{0429F5CC-D2FE-4712-AD8F-BD7EAAF4516A}"/>
              </a:ext>
            </a:extLst>
          </p:cNvPr>
          <p:cNvSpPr txBox="1"/>
          <p:nvPr/>
        </p:nvSpPr>
        <p:spPr>
          <a:xfrm>
            <a:off x="909416" y="5531325"/>
            <a:ext cx="1592283" cy="369332"/>
          </a:xfrm>
          <a:prstGeom prst="rect">
            <a:avLst/>
          </a:prstGeom>
          <a:noFill/>
        </p:spPr>
        <p:txBody>
          <a:bodyPr wrap="square" rtlCol="0">
            <a:spAutoFit/>
          </a:bodyPr>
          <a:lstStyle/>
          <a:p>
            <a:pPr algn="ctr"/>
            <a:r>
              <a:rPr lang="en-ZA" b="1" dirty="0">
                <a:solidFill>
                  <a:schemeClr val="bg1"/>
                </a:solidFill>
                <a:latin typeface="Source Sans Pro" panose="020B0503030403020204" pitchFamily="34" charset="0"/>
                <a:ea typeface="Source Sans Pro" panose="020B0503030403020204" pitchFamily="34" charset="0"/>
              </a:rPr>
              <a:t>Conclusion</a:t>
            </a:r>
          </a:p>
        </p:txBody>
      </p:sp>
      <p:sp>
        <p:nvSpPr>
          <p:cNvPr id="2" name="TextBox 1">
            <a:extLst>
              <a:ext uri="{FF2B5EF4-FFF2-40B4-BE49-F238E27FC236}">
                <a16:creationId xmlns:a16="http://schemas.microsoft.com/office/drawing/2014/main" id="{4537EF83-BEAF-1B5D-5AB2-E720A3304E6C}"/>
              </a:ext>
            </a:extLst>
          </p:cNvPr>
          <p:cNvSpPr txBox="1"/>
          <p:nvPr/>
        </p:nvSpPr>
        <p:spPr>
          <a:xfrm>
            <a:off x="3455624" y="382815"/>
            <a:ext cx="7906744" cy="2164375"/>
          </a:xfrm>
          <a:prstGeom prst="rect">
            <a:avLst/>
          </a:prstGeom>
          <a:noFill/>
        </p:spPr>
        <p:txBody>
          <a:bodyPr wrap="square" rtlCol="0">
            <a:spAutoFit/>
          </a:bodyPr>
          <a:lstStyle/>
          <a:p>
            <a:pPr marL="285750" marR="0" indent="-285750">
              <a:lnSpc>
                <a:spcPct val="107000"/>
              </a:lnSpc>
              <a:spcBef>
                <a:spcPts val="1200"/>
              </a:spcBef>
              <a:spcAft>
                <a:spcPts val="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The field of song lyric analysis is a challenging one, and as a lone explorer with limited resources, we faced formidable obstacles. </a:t>
            </a:r>
          </a:p>
          <a:p>
            <a:pPr marL="285750" marR="0" indent="-285750">
              <a:lnSpc>
                <a:spcPct val="107000"/>
              </a:lnSpc>
              <a:spcBef>
                <a:spcPts val="1200"/>
              </a:spcBef>
              <a:spcAft>
                <a:spcPts val="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Our journey is far from over, and our current findings pave the way for future improvements and accomplishments.</a:t>
            </a:r>
          </a:p>
          <a:p>
            <a:pPr marL="285750" marR="0" indent="-285750">
              <a:lnSpc>
                <a:spcPct val="107000"/>
              </a:lnSpc>
              <a:spcBef>
                <a:spcPts val="1200"/>
              </a:spcBef>
              <a:spcAft>
                <a:spcPts val="0"/>
              </a:spcAft>
              <a:buFont typeface="Arial" panose="020B0604020202020204" pitchFamily="34" charset="0"/>
              <a:buChar char="•"/>
            </a:pPr>
            <a:r>
              <a:rPr lang="en-ZA" kern="1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All this was not for nothing, as the model is capable of making above average predictions. The following was the output for Bohemian Rhapsody:</a:t>
            </a:r>
            <a:endPar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0DB358AC-B5AD-F1A5-DF66-7720FDC7B58D}"/>
              </a:ext>
            </a:extLst>
          </p:cNvPr>
          <p:cNvPicPr>
            <a:picLocks noChangeAspect="1"/>
          </p:cNvPicPr>
          <p:nvPr/>
        </p:nvPicPr>
        <p:blipFill rotWithShape="1">
          <a:blip r:embed="rId2">
            <a:extLst>
              <a:ext uri="{28A0092B-C50C-407E-A947-70E740481C1C}">
                <a14:useLocalDpi xmlns:a14="http://schemas.microsoft.com/office/drawing/2010/main" val="0"/>
              </a:ext>
            </a:extLst>
          </a:blip>
          <a:srcRect t="12301"/>
          <a:stretch/>
        </p:blipFill>
        <p:spPr>
          <a:xfrm>
            <a:off x="3392908" y="2811235"/>
            <a:ext cx="8032176" cy="3782720"/>
          </a:xfrm>
          <a:prstGeom prst="rect">
            <a:avLst/>
          </a:prstGeom>
        </p:spPr>
      </p:pic>
    </p:spTree>
    <p:extLst>
      <p:ext uri="{BB962C8B-B14F-4D97-AF65-F5344CB8AC3E}">
        <p14:creationId xmlns:p14="http://schemas.microsoft.com/office/powerpoint/2010/main" val="2939714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a virtual reality goggles&#10;&#10;Description automatically generated">
            <a:extLst>
              <a:ext uri="{FF2B5EF4-FFF2-40B4-BE49-F238E27FC236}">
                <a16:creationId xmlns:a16="http://schemas.microsoft.com/office/drawing/2014/main" id="{8CE59A0A-449A-E361-351A-25BA79D2B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6896" cy="6858000"/>
          </a:xfrm>
          <a:prstGeom prst="rect">
            <a:avLst/>
          </a:prstGeom>
        </p:spPr>
      </p:pic>
      <p:grpSp>
        <p:nvGrpSpPr>
          <p:cNvPr id="6" name="Group 5">
            <a:extLst>
              <a:ext uri="{FF2B5EF4-FFF2-40B4-BE49-F238E27FC236}">
                <a16:creationId xmlns:a16="http://schemas.microsoft.com/office/drawing/2014/main" id="{C9217C74-D30D-CD88-FBED-2F1BE620FB03}"/>
              </a:ext>
            </a:extLst>
          </p:cNvPr>
          <p:cNvGrpSpPr/>
          <p:nvPr/>
        </p:nvGrpSpPr>
        <p:grpSpPr>
          <a:xfrm>
            <a:off x="-413352" y="0"/>
            <a:ext cx="2520460" cy="6858000"/>
            <a:chOff x="9666441" y="0"/>
            <a:chExt cx="2520460" cy="6858000"/>
          </a:xfrm>
        </p:grpSpPr>
        <p:sp>
          <p:nvSpPr>
            <p:cNvPr id="42" name="Freeform: Shape 41">
              <a:extLst>
                <a:ext uri="{FF2B5EF4-FFF2-40B4-BE49-F238E27FC236}">
                  <a16:creationId xmlns:a16="http://schemas.microsoft.com/office/drawing/2014/main" id="{5E3405A0-693B-E779-4DA8-FFB55829F6E2}"/>
                </a:ext>
              </a:extLst>
            </p:cNvPr>
            <p:cNvSpPr/>
            <p:nvPr/>
          </p:nvSpPr>
          <p:spPr>
            <a:xfrm>
              <a:off x="9666441" y="0"/>
              <a:ext cx="2520460" cy="6858000"/>
            </a:xfrm>
            <a:custGeom>
              <a:avLst/>
              <a:gdLst/>
              <a:ahLst/>
              <a:cxnLst/>
              <a:rect l="l" t="t" r="r" b="b"/>
              <a:pathLst>
                <a:path w="2520460" h="6858000">
                  <a:moveTo>
                    <a:pt x="1566327" y="1499330"/>
                  </a:moveTo>
                  <a:lnTo>
                    <a:pt x="1575228" y="1499330"/>
                  </a:lnTo>
                  <a:lnTo>
                    <a:pt x="1575228" y="2296040"/>
                  </a:lnTo>
                  <a:lnTo>
                    <a:pt x="1055958" y="2296040"/>
                  </a:lnTo>
                  <a:close/>
                  <a:moveTo>
                    <a:pt x="1435767" y="977092"/>
                  </a:moveTo>
                  <a:lnTo>
                    <a:pt x="560425" y="2281203"/>
                  </a:lnTo>
                  <a:lnTo>
                    <a:pt x="560425" y="2708489"/>
                  </a:lnTo>
                  <a:lnTo>
                    <a:pt x="1572261" y="2708489"/>
                  </a:lnTo>
                  <a:lnTo>
                    <a:pt x="1572261" y="3128356"/>
                  </a:lnTo>
                  <a:lnTo>
                    <a:pt x="2049990" y="3128356"/>
                  </a:lnTo>
                  <a:lnTo>
                    <a:pt x="2049990" y="2708489"/>
                  </a:lnTo>
                  <a:lnTo>
                    <a:pt x="2343749" y="2708489"/>
                  </a:lnTo>
                  <a:lnTo>
                    <a:pt x="2343749" y="2296040"/>
                  </a:lnTo>
                  <a:lnTo>
                    <a:pt x="2047023" y="2296040"/>
                  </a:lnTo>
                  <a:lnTo>
                    <a:pt x="2047023" y="977092"/>
                  </a:ln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7" name="TextBox 6">
              <a:extLst>
                <a:ext uri="{FF2B5EF4-FFF2-40B4-BE49-F238E27FC236}">
                  <a16:creationId xmlns:a16="http://schemas.microsoft.com/office/drawing/2014/main" id="{5047AE6E-8676-40AC-19D2-837DFCC4F084}"/>
                </a:ext>
              </a:extLst>
            </p:cNvPr>
            <p:cNvSpPr txBox="1"/>
            <p:nvPr/>
          </p:nvSpPr>
          <p:spPr>
            <a:xfrm>
              <a:off x="9841387" y="3774831"/>
              <a:ext cx="2200617" cy="2308324"/>
            </a:xfrm>
            <a:prstGeom prst="rect">
              <a:avLst/>
            </a:prstGeom>
            <a:noFill/>
          </p:spPr>
          <p:txBody>
            <a:bodyPr wrap="square" rtlCol="0">
              <a:spAutoFit/>
            </a:bodyPr>
            <a:lstStyle/>
            <a:p>
              <a:r>
                <a:rPr lang="en-US" sz="1800" dirty="0">
                  <a:latin typeface="Source Sans Pro" panose="020B0503030403020204" pitchFamily="34" charset="0"/>
                  <a:ea typeface="Source Sans Pro" panose="020B0503030403020204" pitchFamily="34" charset="0"/>
                </a:rPr>
                <a:t>Experiment with Diverse Pre-trained Models: Given more substantial computing resources, experiment with pre-trained models</a:t>
              </a:r>
              <a:endParaRPr lang="en-ZA" dirty="0">
                <a:latin typeface="Source Sans Pro" panose="020B0503030403020204" pitchFamily="34" charset="0"/>
                <a:ea typeface="Source Sans Pro" panose="020B0503030403020204" pitchFamily="34" charset="0"/>
              </a:endParaRPr>
            </a:p>
          </p:txBody>
        </p:sp>
      </p:grpSp>
      <p:grpSp>
        <p:nvGrpSpPr>
          <p:cNvPr id="5" name="Group 4">
            <a:extLst>
              <a:ext uri="{FF2B5EF4-FFF2-40B4-BE49-F238E27FC236}">
                <a16:creationId xmlns:a16="http://schemas.microsoft.com/office/drawing/2014/main" id="{0F590B7D-EF35-8307-90F9-E713D3117FA0}"/>
              </a:ext>
            </a:extLst>
          </p:cNvPr>
          <p:cNvGrpSpPr/>
          <p:nvPr/>
        </p:nvGrpSpPr>
        <p:grpSpPr>
          <a:xfrm>
            <a:off x="-5132" y="-1"/>
            <a:ext cx="2520460" cy="6858000"/>
            <a:chOff x="7145977" y="-1"/>
            <a:chExt cx="2520460" cy="6858000"/>
          </a:xfrm>
        </p:grpSpPr>
        <p:sp>
          <p:nvSpPr>
            <p:cNvPr id="41" name="Freeform: Shape 40">
              <a:extLst>
                <a:ext uri="{FF2B5EF4-FFF2-40B4-BE49-F238E27FC236}">
                  <a16:creationId xmlns:a16="http://schemas.microsoft.com/office/drawing/2014/main" id="{6594B3D3-1128-4B4F-885A-2F069DC318C8}"/>
                </a:ext>
              </a:extLst>
            </p:cNvPr>
            <p:cNvSpPr/>
            <p:nvPr/>
          </p:nvSpPr>
          <p:spPr>
            <a:xfrm>
              <a:off x="7145977" y="-1"/>
              <a:ext cx="2520460" cy="6858000"/>
            </a:xfrm>
            <a:custGeom>
              <a:avLst/>
              <a:gdLst/>
              <a:ahLst/>
              <a:cxnLst/>
              <a:rect l="l" t="t" r="r" b="b"/>
              <a:pathLst>
                <a:path w="2520460" h="6858000">
                  <a:moveTo>
                    <a:pt x="1447636" y="919231"/>
                  </a:moveTo>
                  <a:cubicBezTo>
                    <a:pt x="1358618" y="919231"/>
                    <a:pt x="1271579" y="930852"/>
                    <a:pt x="1186517" y="954096"/>
                  </a:cubicBezTo>
                  <a:cubicBezTo>
                    <a:pt x="1101456" y="977339"/>
                    <a:pt x="1023071" y="1011710"/>
                    <a:pt x="951362" y="1057208"/>
                  </a:cubicBezTo>
                  <a:cubicBezTo>
                    <a:pt x="879653" y="1102706"/>
                    <a:pt x="817341" y="1159579"/>
                    <a:pt x="764425" y="1227826"/>
                  </a:cubicBezTo>
                  <a:cubicBezTo>
                    <a:pt x="711508" y="1296073"/>
                    <a:pt x="672192" y="1375694"/>
                    <a:pt x="646476" y="1466690"/>
                  </a:cubicBezTo>
                  <a:lnTo>
                    <a:pt x="1119754" y="1574995"/>
                  </a:lnTo>
                  <a:cubicBezTo>
                    <a:pt x="1135579" y="1502792"/>
                    <a:pt x="1170445" y="1444930"/>
                    <a:pt x="1224350" y="1401410"/>
                  </a:cubicBezTo>
                  <a:cubicBezTo>
                    <a:pt x="1278255" y="1357891"/>
                    <a:pt x="1341804" y="1336131"/>
                    <a:pt x="1414996" y="1336131"/>
                  </a:cubicBezTo>
                  <a:cubicBezTo>
                    <a:pt x="1485221" y="1336131"/>
                    <a:pt x="1547781" y="1356407"/>
                    <a:pt x="1602675" y="1396960"/>
                  </a:cubicBezTo>
                  <a:cubicBezTo>
                    <a:pt x="1657570" y="1437512"/>
                    <a:pt x="1685017" y="1495868"/>
                    <a:pt x="1685017" y="1572028"/>
                  </a:cubicBezTo>
                  <a:cubicBezTo>
                    <a:pt x="1685017" y="1625439"/>
                    <a:pt x="1674384" y="1668216"/>
                    <a:pt x="1653119" y="1700362"/>
                  </a:cubicBezTo>
                  <a:cubicBezTo>
                    <a:pt x="1631853" y="1732507"/>
                    <a:pt x="1603417" y="1758224"/>
                    <a:pt x="1567810" y="1777511"/>
                  </a:cubicBezTo>
                  <a:cubicBezTo>
                    <a:pt x="1532203" y="1796798"/>
                    <a:pt x="1492145" y="1809903"/>
                    <a:pt x="1447636" y="1816827"/>
                  </a:cubicBezTo>
                  <a:cubicBezTo>
                    <a:pt x="1403127" y="1823751"/>
                    <a:pt x="1356640" y="1827212"/>
                    <a:pt x="1308175" y="1827212"/>
                  </a:cubicBezTo>
                  <a:lnTo>
                    <a:pt x="1159812" y="1827212"/>
                  </a:lnTo>
                  <a:lnTo>
                    <a:pt x="1159812" y="2201087"/>
                  </a:lnTo>
                  <a:lnTo>
                    <a:pt x="1296306" y="2201087"/>
                  </a:lnTo>
                  <a:cubicBezTo>
                    <a:pt x="1348727" y="2201087"/>
                    <a:pt x="1401396" y="2205785"/>
                    <a:pt x="1454312" y="2215182"/>
                  </a:cubicBezTo>
                  <a:cubicBezTo>
                    <a:pt x="1507229" y="2224578"/>
                    <a:pt x="1554457" y="2239909"/>
                    <a:pt x="1595999" y="2261174"/>
                  </a:cubicBezTo>
                  <a:cubicBezTo>
                    <a:pt x="1637541" y="2282440"/>
                    <a:pt x="1670923" y="2311370"/>
                    <a:pt x="1696144" y="2347967"/>
                  </a:cubicBezTo>
                  <a:cubicBezTo>
                    <a:pt x="1721366" y="2384563"/>
                    <a:pt x="1733977" y="2430061"/>
                    <a:pt x="1733977" y="2484461"/>
                  </a:cubicBezTo>
                  <a:cubicBezTo>
                    <a:pt x="1733977" y="2534904"/>
                    <a:pt x="1724333" y="2577435"/>
                    <a:pt x="1705046" y="2612053"/>
                  </a:cubicBezTo>
                  <a:cubicBezTo>
                    <a:pt x="1685759" y="2646671"/>
                    <a:pt x="1661279" y="2674612"/>
                    <a:pt x="1631606" y="2695878"/>
                  </a:cubicBezTo>
                  <a:cubicBezTo>
                    <a:pt x="1601934" y="2717143"/>
                    <a:pt x="1568552" y="2732721"/>
                    <a:pt x="1531461" y="2742612"/>
                  </a:cubicBezTo>
                  <a:cubicBezTo>
                    <a:pt x="1494371" y="2752503"/>
                    <a:pt x="1457527" y="2757448"/>
                    <a:pt x="1420931" y="2757448"/>
                  </a:cubicBezTo>
                  <a:cubicBezTo>
                    <a:pt x="1323011" y="2757448"/>
                    <a:pt x="1242895" y="2730743"/>
                    <a:pt x="1180583" y="2677332"/>
                  </a:cubicBezTo>
                  <a:cubicBezTo>
                    <a:pt x="1118270" y="2623922"/>
                    <a:pt x="1076729" y="2561609"/>
                    <a:pt x="1055958" y="2490395"/>
                  </a:cubicBezTo>
                  <a:lnTo>
                    <a:pt x="582680" y="2615020"/>
                  </a:lnTo>
                  <a:cubicBezTo>
                    <a:pt x="610374" y="2715907"/>
                    <a:pt x="652658" y="2802452"/>
                    <a:pt x="709530" y="2874655"/>
                  </a:cubicBezTo>
                  <a:cubicBezTo>
                    <a:pt x="766403" y="2946859"/>
                    <a:pt x="832672" y="3005709"/>
                    <a:pt x="908337" y="3051207"/>
                  </a:cubicBezTo>
                  <a:cubicBezTo>
                    <a:pt x="984002" y="3096706"/>
                    <a:pt x="1068074" y="3130582"/>
                    <a:pt x="1160554" y="3152836"/>
                  </a:cubicBezTo>
                  <a:cubicBezTo>
                    <a:pt x="1253033" y="3175090"/>
                    <a:pt x="1347738" y="3186218"/>
                    <a:pt x="1444669" y="3186218"/>
                  </a:cubicBezTo>
                  <a:cubicBezTo>
                    <a:pt x="1544567" y="3186218"/>
                    <a:pt x="1642486" y="3172618"/>
                    <a:pt x="1738428" y="3145418"/>
                  </a:cubicBezTo>
                  <a:cubicBezTo>
                    <a:pt x="1834369" y="3118218"/>
                    <a:pt x="1920914" y="3076676"/>
                    <a:pt x="1998063" y="3020793"/>
                  </a:cubicBezTo>
                  <a:cubicBezTo>
                    <a:pt x="2075212" y="2964910"/>
                    <a:pt x="2137524" y="2893942"/>
                    <a:pt x="2185001" y="2807892"/>
                  </a:cubicBezTo>
                  <a:cubicBezTo>
                    <a:pt x="2232477" y="2721841"/>
                    <a:pt x="2256215" y="2619966"/>
                    <a:pt x="2256215" y="2502264"/>
                  </a:cubicBezTo>
                  <a:cubicBezTo>
                    <a:pt x="2256215" y="2441930"/>
                    <a:pt x="2246077" y="2384810"/>
                    <a:pt x="2225800" y="2330905"/>
                  </a:cubicBezTo>
                  <a:cubicBezTo>
                    <a:pt x="2205524" y="2277000"/>
                    <a:pt x="2177088" y="2228287"/>
                    <a:pt x="2140491" y="2184767"/>
                  </a:cubicBezTo>
                  <a:cubicBezTo>
                    <a:pt x="2103895" y="2141248"/>
                    <a:pt x="2060375" y="2103909"/>
                    <a:pt x="2009932" y="2072753"/>
                  </a:cubicBezTo>
                  <a:cubicBezTo>
                    <a:pt x="1959489" y="2041597"/>
                    <a:pt x="1903605" y="2018601"/>
                    <a:pt x="1842282" y="2003764"/>
                  </a:cubicBezTo>
                  <a:lnTo>
                    <a:pt x="1842282" y="1994863"/>
                  </a:lnTo>
                  <a:cubicBezTo>
                    <a:pt x="1948114" y="1966179"/>
                    <a:pt x="2034907" y="1911037"/>
                    <a:pt x="2102659" y="1829438"/>
                  </a:cubicBezTo>
                  <a:cubicBezTo>
                    <a:pt x="2170411" y="1747838"/>
                    <a:pt x="2204288" y="1647199"/>
                    <a:pt x="2204288" y="1527519"/>
                  </a:cubicBezTo>
                  <a:cubicBezTo>
                    <a:pt x="2204288" y="1423665"/>
                    <a:pt x="2182528" y="1333905"/>
                    <a:pt x="2139008" y="1258240"/>
                  </a:cubicBezTo>
                  <a:cubicBezTo>
                    <a:pt x="2095488" y="1182575"/>
                    <a:pt x="2038368" y="1119273"/>
                    <a:pt x="1967649" y="1068335"/>
                  </a:cubicBezTo>
                  <a:cubicBezTo>
                    <a:pt x="1896929" y="1017397"/>
                    <a:pt x="1816318" y="979812"/>
                    <a:pt x="1725817" y="955580"/>
                  </a:cubicBezTo>
                  <a:cubicBezTo>
                    <a:pt x="1635315" y="931347"/>
                    <a:pt x="1542589" y="919231"/>
                    <a:pt x="1447636" y="919231"/>
                  </a:cubicBez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16" name="TextBox 15">
              <a:extLst>
                <a:ext uri="{FF2B5EF4-FFF2-40B4-BE49-F238E27FC236}">
                  <a16:creationId xmlns:a16="http://schemas.microsoft.com/office/drawing/2014/main" id="{25D28E02-D99F-980C-8015-6530C3AFEAEB}"/>
                </a:ext>
              </a:extLst>
            </p:cNvPr>
            <p:cNvSpPr txBox="1"/>
            <p:nvPr/>
          </p:nvSpPr>
          <p:spPr>
            <a:xfrm>
              <a:off x="7320923" y="3774830"/>
              <a:ext cx="2200617" cy="2585323"/>
            </a:xfrm>
            <a:prstGeom prst="rect">
              <a:avLst/>
            </a:prstGeom>
            <a:noFill/>
          </p:spPr>
          <p:txBody>
            <a:bodyPr wrap="square" rtlCol="0">
              <a:spAutoFit/>
            </a:bodyPr>
            <a:lstStyle/>
            <a:p>
              <a:pPr marR="0" lvl="0">
                <a:tabLst>
                  <a:tab pos="457200" algn="l"/>
                </a:tabLst>
              </a:pPr>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Incorporate Artist and Context Data: Expand the dataset to include information about the song's artist(s) and the historical context in which it was written.</a:t>
              </a:r>
              <a:endParaRPr lang="en-ZA" sz="1800" dirty="0">
                <a:effectLst/>
                <a:latin typeface="Source Sans Pro" panose="020B0503030403020204" pitchFamily="34" charset="0"/>
                <a:ea typeface="Source Sans Pro" panose="020B0503030403020204" pitchFamily="34" charset="0"/>
              </a:endParaRPr>
            </a:p>
          </p:txBody>
        </p:sp>
      </p:grpSp>
      <p:grpSp>
        <p:nvGrpSpPr>
          <p:cNvPr id="4" name="Group 3">
            <a:extLst>
              <a:ext uri="{FF2B5EF4-FFF2-40B4-BE49-F238E27FC236}">
                <a16:creationId xmlns:a16="http://schemas.microsoft.com/office/drawing/2014/main" id="{7DC16076-101E-F92A-63F1-A4928B4A754B}"/>
              </a:ext>
            </a:extLst>
          </p:cNvPr>
          <p:cNvGrpSpPr/>
          <p:nvPr/>
        </p:nvGrpSpPr>
        <p:grpSpPr>
          <a:xfrm>
            <a:off x="-16236" y="0"/>
            <a:ext cx="2520460" cy="6858000"/>
            <a:chOff x="4625517" y="0"/>
            <a:chExt cx="2520460" cy="6858000"/>
          </a:xfrm>
        </p:grpSpPr>
        <p:sp>
          <p:nvSpPr>
            <p:cNvPr id="40" name="Freeform: Shape 39">
              <a:extLst>
                <a:ext uri="{FF2B5EF4-FFF2-40B4-BE49-F238E27FC236}">
                  <a16:creationId xmlns:a16="http://schemas.microsoft.com/office/drawing/2014/main" id="{E801FF89-7DBB-CBBA-F87C-13F1F6C1B6EB}"/>
                </a:ext>
              </a:extLst>
            </p:cNvPr>
            <p:cNvSpPr/>
            <p:nvPr/>
          </p:nvSpPr>
          <p:spPr>
            <a:xfrm>
              <a:off x="4625517" y="0"/>
              <a:ext cx="2520460" cy="6858000"/>
            </a:xfrm>
            <a:custGeom>
              <a:avLst/>
              <a:gdLst/>
              <a:ahLst/>
              <a:cxnLst/>
              <a:rect l="l" t="t" r="r" b="b"/>
              <a:pathLst>
                <a:path w="2520460" h="6858000">
                  <a:moveTo>
                    <a:pt x="1466923" y="919231"/>
                  </a:moveTo>
                  <a:cubicBezTo>
                    <a:pt x="1361091" y="919231"/>
                    <a:pt x="1261193" y="935056"/>
                    <a:pt x="1167230" y="966707"/>
                  </a:cubicBezTo>
                  <a:cubicBezTo>
                    <a:pt x="1073267" y="998358"/>
                    <a:pt x="989689" y="1043855"/>
                    <a:pt x="916497" y="1103201"/>
                  </a:cubicBezTo>
                  <a:cubicBezTo>
                    <a:pt x="843304" y="1162546"/>
                    <a:pt x="782970" y="1234749"/>
                    <a:pt x="735494" y="1319811"/>
                  </a:cubicBezTo>
                  <a:cubicBezTo>
                    <a:pt x="688018" y="1404872"/>
                    <a:pt x="658345" y="1502297"/>
                    <a:pt x="646476" y="1612086"/>
                  </a:cubicBezTo>
                  <a:lnTo>
                    <a:pt x="1134590" y="1678849"/>
                  </a:lnTo>
                  <a:cubicBezTo>
                    <a:pt x="1145470" y="1581919"/>
                    <a:pt x="1177616" y="1503534"/>
                    <a:pt x="1231026" y="1443694"/>
                  </a:cubicBezTo>
                  <a:cubicBezTo>
                    <a:pt x="1284437" y="1383854"/>
                    <a:pt x="1353673" y="1353934"/>
                    <a:pt x="1438735" y="1353934"/>
                  </a:cubicBezTo>
                  <a:cubicBezTo>
                    <a:pt x="1519840" y="1353934"/>
                    <a:pt x="1584625" y="1377672"/>
                    <a:pt x="1633090" y="1425149"/>
                  </a:cubicBezTo>
                  <a:cubicBezTo>
                    <a:pt x="1681555" y="1472625"/>
                    <a:pt x="1705788" y="1534937"/>
                    <a:pt x="1705788" y="1612086"/>
                  </a:cubicBezTo>
                  <a:cubicBezTo>
                    <a:pt x="1705788" y="1677366"/>
                    <a:pt x="1689715" y="1736216"/>
                    <a:pt x="1657570" y="1788638"/>
                  </a:cubicBezTo>
                  <a:cubicBezTo>
                    <a:pt x="1625425" y="1841060"/>
                    <a:pt x="1583141" y="1892492"/>
                    <a:pt x="1530720" y="1942936"/>
                  </a:cubicBezTo>
                  <a:lnTo>
                    <a:pt x="690985" y="2702554"/>
                  </a:lnTo>
                  <a:lnTo>
                    <a:pt x="690985" y="3128356"/>
                  </a:lnTo>
                  <a:lnTo>
                    <a:pt x="2247313" y="3128356"/>
                  </a:lnTo>
                  <a:lnTo>
                    <a:pt x="2247313" y="2684751"/>
                  </a:lnTo>
                  <a:lnTo>
                    <a:pt x="1369004" y="2684751"/>
                  </a:lnTo>
                  <a:lnTo>
                    <a:pt x="1867504" y="2241145"/>
                  </a:lnTo>
                  <a:cubicBezTo>
                    <a:pt x="1915969" y="2196636"/>
                    <a:pt x="1962951" y="2151633"/>
                    <a:pt x="2008449" y="2106135"/>
                  </a:cubicBezTo>
                  <a:cubicBezTo>
                    <a:pt x="2053947" y="2060637"/>
                    <a:pt x="2094499" y="2011430"/>
                    <a:pt x="2130106" y="1958514"/>
                  </a:cubicBezTo>
                  <a:cubicBezTo>
                    <a:pt x="2165713" y="1905597"/>
                    <a:pt x="2193655" y="1848231"/>
                    <a:pt x="2213931" y="1786413"/>
                  </a:cubicBezTo>
                  <a:cubicBezTo>
                    <a:pt x="2234208" y="1724595"/>
                    <a:pt x="2244346" y="1655606"/>
                    <a:pt x="2244346" y="1579446"/>
                  </a:cubicBezTo>
                  <a:cubicBezTo>
                    <a:pt x="2244346" y="1467679"/>
                    <a:pt x="2222586" y="1370254"/>
                    <a:pt x="2179066" y="1287171"/>
                  </a:cubicBezTo>
                  <a:cubicBezTo>
                    <a:pt x="2135546" y="1204088"/>
                    <a:pt x="2077190" y="1135099"/>
                    <a:pt x="2003998" y="1080204"/>
                  </a:cubicBezTo>
                  <a:cubicBezTo>
                    <a:pt x="1930805" y="1025310"/>
                    <a:pt x="1847722" y="984758"/>
                    <a:pt x="1754748" y="958547"/>
                  </a:cubicBezTo>
                  <a:cubicBezTo>
                    <a:pt x="1661774" y="932336"/>
                    <a:pt x="1565832" y="919231"/>
                    <a:pt x="1466923" y="919231"/>
                  </a:cubicBez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34" name="TextBox 33">
              <a:extLst>
                <a:ext uri="{FF2B5EF4-FFF2-40B4-BE49-F238E27FC236}">
                  <a16:creationId xmlns:a16="http://schemas.microsoft.com/office/drawing/2014/main" id="{69506352-0A02-4585-9D44-98933468CD97}"/>
                </a:ext>
              </a:extLst>
            </p:cNvPr>
            <p:cNvSpPr txBox="1"/>
            <p:nvPr/>
          </p:nvSpPr>
          <p:spPr>
            <a:xfrm>
              <a:off x="4800463" y="3774831"/>
              <a:ext cx="2200617" cy="2862322"/>
            </a:xfrm>
            <a:prstGeom prst="rect">
              <a:avLst/>
            </a:prstGeom>
            <a:noFill/>
          </p:spPr>
          <p:txBody>
            <a:bodyPr wrap="square" rtlCol="0">
              <a:spAutoFit/>
            </a:bodyPr>
            <a:lstStyle/>
            <a:p>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Feature Extraction: Implement feature extraction from song lyrics, including rhyme structures, orientation, and other linguistic elements, to enhance model understanding.</a:t>
              </a:r>
              <a:endParaRPr lang="en-ZA" dirty="0">
                <a:latin typeface="Source Sans Pro" panose="020B0503030403020204" pitchFamily="34" charset="0"/>
                <a:ea typeface="Source Sans Pro" panose="020B0503030403020204" pitchFamily="34" charset="0"/>
              </a:endParaRPr>
            </a:p>
          </p:txBody>
        </p:sp>
      </p:grpSp>
      <p:grpSp>
        <p:nvGrpSpPr>
          <p:cNvPr id="2" name="Group 1">
            <a:extLst>
              <a:ext uri="{FF2B5EF4-FFF2-40B4-BE49-F238E27FC236}">
                <a16:creationId xmlns:a16="http://schemas.microsoft.com/office/drawing/2014/main" id="{487B01A7-E7EC-DFB4-E834-2CE10915F390}"/>
              </a:ext>
            </a:extLst>
          </p:cNvPr>
          <p:cNvGrpSpPr/>
          <p:nvPr/>
        </p:nvGrpSpPr>
        <p:grpSpPr>
          <a:xfrm>
            <a:off x="-217819" y="0"/>
            <a:ext cx="2520460" cy="6858000"/>
            <a:chOff x="2249954" y="0"/>
            <a:chExt cx="2520460" cy="6858000"/>
          </a:xfrm>
        </p:grpSpPr>
        <p:sp>
          <p:nvSpPr>
            <p:cNvPr id="39" name="Freeform: Shape 38">
              <a:extLst>
                <a:ext uri="{FF2B5EF4-FFF2-40B4-BE49-F238E27FC236}">
                  <a16:creationId xmlns:a16="http://schemas.microsoft.com/office/drawing/2014/main" id="{1474B8E5-13F7-4CFE-64CA-7B01D3B409D0}"/>
                </a:ext>
              </a:extLst>
            </p:cNvPr>
            <p:cNvSpPr/>
            <p:nvPr/>
          </p:nvSpPr>
          <p:spPr>
            <a:xfrm>
              <a:off x="2249954" y="0"/>
              <a:ext cx="2520460" cy="6858000"/>
            </a:xfrm>
            <a:custGeom>
              <a:avLst/>
              <a:gdLst/>
              <a:ahLst/>
              <a:cxnLst/>
              <a:rect l="l" t="t" r="r" b="b"/>
              <a:pathLst>
                <a:path w="2520460" h="6858000">
                  <a:moveTo>
                    <a:pt x="1386807" y="977092"/>
                  </a:moveTo>
                  <a:lnTo>
                    <a:pt x="679116" y="1496363"/>
                  </a:lnTo>
                  <a:lnTo>
                    <a:pt x="943202" y="1858369"/>
                  </a:lnTo>
                  <a:lnTo>
                    <a:pt x="1345266" y="1548290"/>
                  </a:lnTo>
                  <a:lnTo>
                    <a:pt x="1345266" y="3128356"/>
                  </a:lnTo>
                  <a:lnTo>
                    <a:pt x="1855635" y="3128356"/>
                  </a:lnTo>
                  <a:lnTo>
                    <a:pt x="1855635" y="977092"/>
                  </a:ln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38" name="TextBox 37">
              <a:extLst>
                <a:ext uri="{FF2B5EF4-FFF2-40B4-BE49-F238E27FC236}">
                  <a16:creationId xmlns:a16="http://schemas.microsoft.com/office/drawing/2014/main" id="{06C76053-F7DE-553A-D8CA-835C5F28C63E}"/>
                </a:ext>
              </a:extLst>
            </p:cNvPr>
            <p:cNvSpPr txBox="1"/>
            <p:nvPr/>
          </p:nvSpPr>
          <p:spPr>
            <a:xfrm>
              <a:off x="2424900" y="3774831"/>
              <a:ext cx="2200617" cy="2585323"/>
            </a:xfrm>
            <a:prstGeom prst="rect">
              <a:avLst/>
            </a:prstGeom>
            <a:noFill/>
          </p:spPr>
          <p:txBody>
            <a:bodyPr wrap="square" rtlCol="0">
              <a:spAutoFit/>
            </a:bodyPr>
            <a:lstStyle/>
            <a:p>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Enhanced Dataset Quality: Improve the dataset quality by curating interpretations that provide in-depth analysis similar to the scholarly study of poetry. </a:t>
              </a:r>
              <a:endParaRPr lang="en-ZA" dirty="0">
                <a:latin typeface="Source Sans Pro" panose="020B0503030403020204" pitchFamily="34" charset="0"/>
                <a:ea typeface="Source Sans Pro" panose="020B0503030403020204" pitchFamily="34" charset="0"/>
              </a:endParaRPr>
            </a:p>
          </p:txBody>
        </p:sp>
      </p:grpSp>
      <p:sp>
        <p:nvSpPr>
          <p:cNvPr id="31" name="Rectangle 30">
            <a:extLst>
              <a:ext uri="{FF2B5EF4-FFF2-40B4-BE49-F238E27FC236}">
                <a16:creationId xmlns:a16="http://schemas.microsoft.com/office/drawing/2014/main" id="{FD685578-D644-23C2-0A48-4E7ED5E400B2}"/>
              </a:ext>
            </a:extLst>
          </p:cNvPr>
          <p:cNvSpPr/>
          <p:nvPr/>
        </p:nvSpPr>
        <p:spPr>
          <a:xfrm rot="16200000">
            <a:off x="-2158662" y="2153531"/>
            <a:ext cx="6857999" cy="255093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ZA" sz="4400" dirty="0">
                <a:latin typeface="Source Sans Pro Black" panose="020B0803030403020204" pitchFamily="34" charset="0"/>
                <a:ea typeface="Source Sans Pro Black" panose="020B0803030403020204" pitchFamily="34" charset="0"/>
              </a:rPr>
              <a:t>Future work</a:t>
            </a:r>
          </a:p>
        </p:txBody>
      </p:sp>
    </p:spTree>
    <p:extLst>
      <p:ext uri="{BB962C8B-B14F-4D97-AF65-F5344CB8AC3E}">
        <p14:creationId xmlns:p14="http://schemas.microsoft.com/office/powerpoint/2010/main" val="180661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a virtual reality goggles&#10;&#10;Description automatically generated">
            <a:extLst>
              <a:ext uri="{FF2B5EF4-FFF2-40B4-BE49-F238E27FC236}">
                <a16:creationId xmlns:a16="http://schemas.microsoft.com/office/drawing/2014/main" id="{8CE59A0A-449A-E361-351A-25BA79D2B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6896" cy="6858000"/>
          </a:xfrm>
          <a:prstGeom prst="rect">
            <a:avLst/>
          </a:prstGeom>
        </p:spPr>
      </p:pic>
      <p:grpSp>
        <p:nvGrpSpPr>
          <p:cNvPr id="6" name="Group 5">
            <a:extLst>
              <a:ext uri="{FF2B5EF4-FFF2-40B4-BE49-F238E27FC236}">
                <a16:creationId xmlns:a16="http://schemas.microsoft.com/office/drawing/2014/main" id="{C9217C74-D30D-CD88-FBED-2F1BE620FB03}"/>
              </a:ext>
            </a:extLst>
          </p:cNvPr>
          <p:cNvGrpSpPr/>
          <p:nvPr/>
        </p:nvGrpSpPr>
        <p:grpSpPr>
          <a:xfrm>
            <a:off x="238034" y="0"/>
            <a:ext cx="2520460" cy="6858000"/>
            <a:chOff x="9666441" y="0"/>
            <a:chExt cx="2520460" cy="6858000"/>
          </a:xfrm>
        </p:grpSpPr>
        <p:sp>
          <p:nvSpPr>
            <p:cNvPr id="42" name="Freeform: Shape 41">
              <a:extLst>
                <a:ext uri="{FF2B5EF4-FFF2-40B4-BE49-F238E27FC236}">
                  <a16:creationId xmlns:a16="http://schemas.microsoft.com/office/drawing/2014/main" id="{5E3405A0-693B-E779-4DA8-FFB55829F6E2}"/>
                </a:ext>
              </a:extLst>
            </p:cNvPr>
            <p:cNvSpPr/>
            <p:nvPr/>
          </p:nvSpPr>
          <p:spPr>
            <a:xfrm>
              <a:off x="9666441" y="0"/>
              <a:ext cx="2520460" cy="6858000"/>
            </a:xfrm>
            <a:custGeom>
              <a:avLst/>
              <a:gdLst/>
              <a:ahLst/>
              <a:cxnLst/>
              <a:rect l="l" t="t" r="r" b="b"/>
              <a:pathLst>
                <a:path w="2520460" h="6858000">
                  <a:moveTo>
                    <a:pt x="1566327" y="1499330"/>
                  </a:moveTo>
                  <a:lnTo>
                    <a:pt x="1575228" y="1499330"/>
                  </a:lnTo>
                  <a:lnTo>
                    <a:pt x="1575228" y="2296040"/>
                  </a:lnTo>
                  <a:lnTo>
                    <a:pt x="1055958" y="2296040"/>
                  </a:lnTo>
                  <a:close/>
                  <a:moveTo>
                    <a:pt x="1435767" y="977092"/>
                  </a:moveTo>
                  <a:lnTo>
                    <a:pt x="560425" y="2281203"/>
                  </a:lnTo>
                  <a:lnTo>
                    <a:pt x="560425" y="2708489"/>
                  </a:lnTo>
                  <a:lnTo>
                    <a:pt x="1572261" y="2708489"/>
                  </a:lnTo>
                  <a:lnTo>
                    <a:pt x="1572261" y="3128356"/>
                  </a:lnTo>
                  <a:lnTo>
                    <a:pt x="2049990" y="3128356"/>
                  </a:lnTo>
                  <a:lnTo>
                    <a:pt x="2049990" y="2708489"/>
                  </a:lnTo>
                  <a:lnTo>
                    <a:pt x="2343749" y="2708489"/>
                  </a:lnTo>
                  <a:lnTo>
                    <a:pt x="2343749" y="2296040"/>
                  </a:lnTo>
                  <a:lnTo>
                    <a:pt x="2047023" y="2296040"/>
                  </a:lnTo>
                  <a:lnTo>
                    <a:pt x="2047023" y="977092"/>
                  </a:ln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7" name="TextBox 6">
              <a:extLst>
                <a:ext uri="{FF2B5EF4-FFF2-40B4-BE49-F238E27FC236}">
                  <a16:creationId xmlns:a16="http://schemas.microsoft.com/office/drawing/2014/main" id="{5047AE6E-8676-40AC-19D2-837DFCC4F084}"/>
                </a:ext>
              </a:extLst>
            </p:cNvPr>
            <p:cNvSpPr txBox="1"/>
            <p:nvPr/>
          </p:nvSpPr>
          <p:spPr>
            <a:xfrm>
              <a:off x="9841387" y="3774831"/>
              <a:ext cx="2200617" cy="2308324"/>
            </a:xfrm>
            <a:prstGeom prst="rect">
              <a:avLst/>
            </a:prstGeom>
            <a:noFill/>
          </p:spPr>
          <p:txBody>
            <a:bodyPr wrap="square" rtlCol="0">
              <a:spAutoFit/>
            </a:bodyPr>
            <a:lstStyle/>
            <a:p>
              <a:r>
                <a:rPr lang="en-US" sz="1800" dirty="0">
                  <a:latin typeface="Source Sans Pro" panose="020B0503030403020204" pitchFamily="34" charset="0"/>
                  <a:ea typeface="Source Sans Pro" panose="020B0503030403020204" pitchFamily="34" charset="0"/>
                </a:rPr>
                <a:t>Experiment with Diverse Pre-trained Models: Given more substantial computing resources, experiment with pre-trained models</a:t>
              </a:r>
              <a:endParaRPr lang="en-ZA" dirty="0">
                <a:latin typeface="Source Sans Pro" panose="020B0503030403020204" pitchFamily="34" charset="0"/>
                <a:ea typeface="Source Sans Pro" panose="020B0503030403020204" pitchFamily="34" charset="0"/>
              </a:endParaRPr>
            </a:p>
          </p:txBody>
        </p:sp>
      </p:grpSp>
      <p:grpSp>
        <p:nvGrpSpPr>
          <p:cNvPr id="5" name="Group 4">
            <a:extLst>
              <a:ext uri="{FF2B5EF4-FFF2-40B4-BE49-F238E27FC236}">
                <a16:creationId xmlns:a16="http://schemas.microsoft.com/office/drawing/2014/main" id="{0F590B7D-EF35-8307-90F9-E713D3117FA0}"/>
              </a:ext>
            </a:extLst>
          </p:cNvPr>
          <p:cNvGrpSpPr/>
          <p:nvPr/>
        </p:nvGrpSpPr>
        <p:grpSpPr>
          <a:xfrm>
            <a:off x="-5132" y="-1"/>
            <a:ext cx="2520460" cy="6858000"/>
            <a:chOff x="7145977" y="-1"/>
            <a:chExt cx="2520460" cy="6858000"/>
          </a:xfrm>
        </p:grpSpPr>
        <p:sp>
          <p:nvSpPr>
            <p:cNvPr id="41" name="Freeform: Shape 40">
              <a:extLst>
                <a:ext uri="{FF2B5EF4-FFF2-40B4-BE49-F238E27FC236}">
                  <a16:creationId xmlns:a16="http://schemas.microsoft.com/office/drawing/2014/main" id="{6594B3D3-1128-4B4F-885A-2F069DC318C8}"/>
                </a:ext>
              </a:extLst>
            </p:cNvPr>
            <p:cNvSpPr/>
            <p:nvPr/>
          </p:nvSpPr>
          <p:spPr>
            <a:xfrm>
              <a:off x="7145977" y="-1"/>
              <a:ext cx="2520460" cy="6858000"/>
            </a:xfrm>
            <a:custGeom>
              <a:avLst/>
              <a:gdLst/>
              <a:ahLst/>
              <a:cxnLst/>
              <a:rect l="l" t="t" r="r" b="b"/>
              <a:pathLst>
                <a:path w="2520460" h="6858000">
                  <a:moveTo>
                    <a:pt x="1447636" y="919231"/>
                  </a:moveTo>
                  <a:cubicBezTo>
                    <a:pt x="1358618" y="919231"/>
                    <a:pt x="1271579" y="930852"/>
                    <a:pt x="1186517" y="954096"/>
                  </a:cubicBezTo>
                  <a:cubicBezTo>
                    <a:pt x="1101456" y="977339"/>
                    <a:pt x="1023071" y="1011710"/>
                    <a:pt x="951362" y="1057208"/>
                  </a:cubicBezTo>
                  <a:cubicBezTo>
                    <a:pt x="879653" y="1102706"/>
                    <a:pt x="817341" y="1159579"/>
                    <a:pt x="764425" y="1227826"/>
                  </a:cubicBezTo>
                  <a:cubicBezTo>
                    <a:pt x="711508" y="1296073"/>
                    <a:pt x="672192" y="1375694"/>
                    <a:pt x="646476" y="1466690"/>
                  </a:cubicBezTo>
                  <a:lnTo>
                    <a:pt x="1119754" y="1574995"/>
                  </a:lnTo>
                  <a:cubicBezTo>
                    <a:pt x="1135579" y="1502792"/>
                    <a:pt x="1170445" y="1444930"/>
                    <a:pt x="1224350" y="1401410"/>
                  </a:cubicBezTo>
                  <a:cubicBezTo>
                    <a:pt x="1278255" y="1357891"/>
                    <a:pt x="1341804" y="1336131"/>
                    <a:pt x="1414996" y="1336131"/>
                  </a:cubicBezTo>
                  <a:cubicBezTo>
                    <a:pt x="1485221" y="1336131"/>
                    <a:pt x="1547781" y="1356407"/>
                    <a:pt x="1602675" y="1396960"/>
                  </a:cubicBezTo>
                  <a:cubicBezTo>
                    <a:pt x="1657570" y="1437512"/>
                    <a:pt x="1685017" y="1495868"/>
                    <a:pt x="1685017" y="1572028"/>
                  </a:cubicBezTo>
                  <a:cubicBezTo>
                    <a:pt x="1685017" y="1625439"/>
                    <a:pt x="1674384" y="1668216"/>
                    <a:pt x="1653119" y="1700362"/>
                  </a:cubicBezTo>
                  <a:cubicBezTo>
                    <a:pt x="1631853" y="1732507"/>
                    <a:pt x="1603417" y="1758224"/>
                    <a:pt x="1567810" y="1777511"/>
                  </a:cubicBezTo>
                  <a:cubicBezTo>
                    <a:pt x="1532203" y="1796798"/>
                    <a:pt x="1492145" y="1809903"/>
                    <a:pt x="1447636" y="1816827"/>
                  </a:cubicBezTo>
                  <a:cubicBezTo>
                    <a:pt x="1403127" y="1823751"/>
                    <a:pt x="1356640" y="1827212"/>
                    <a:pt x="1308175" y="1827212"/>
                  </a:cubicBezTo>
                  <a:lnTo>
                    <a:pt x="1159812" y="1827212"/>
                  </a:lnTo>
                  <a:lnTo>
                    <a:pt x="1159812" y="2201087"/>
                  </a:lnTo>
                  <a:lnTo>
                    <a:pt x="1296306" y="2201087"/>
                  </a:lnTo>
                  <a:cubicBezTo>
                    <a:pt x="1348727" y="2201087"/>
                    <a:pt x="1401396" y="2205785"/>
                    <a:pt x="1454312" y="2215182"/>
                  </a:cubicBezTo>
                  <a:cubicBezTo>
                    <a:pt x="1507229" y="2224578"/>
                    <a:pt x="1554457" y="2239909"/>
                    <a:pt x="1595999" y="2261174"/>
                  </a:cubicBezTo>
                  <a:cubicBezTo>
                    <a:pt x="1637541" y="2282440"/>
                    <a:pt x="1670923" y="2311370"/>
                    <a:pt x="1696144" y="2347967"/>
                  </a:cubicBezTo>
                  <a:cubicBezTo>
                    <a:pt x="1721366" y="2384563"/>
                    <a:pt x="1733977" y="2430061"/>
                    <a:pt x="1733977" y="2484461"/>
                  </a:cubicBezTo>
                  <a:cubicBezTo>
                    <a:pt x="1733977" y="2534904"/>
                    <a:pt x="1724333" y="2577435"/>
                    <a:pt x="1705046" y="2612053"/>
                  </a:cubicBezTo>
                  <a:cubicBezTo>
                    <a:pt x="1685759" y="2646671"/>
                    <a:pt x="1661279" y="2674612"/>
                    <a:pt x="1631606" y="2695878"/>
                  </a:cubicBezTo>
                  <a:cubicBezTo>
                    <a:pt x="1601934" y="2717143"/>
                    <a:pt x="1568552" y="2732721"/>
                    <a:pt x="1531461" y="2742612"/>
                  </a:cubicBezTo>
                  <a:cubicBezTo>
                    <a:pt x="1494371" y="2752503"/>
                    <a:pt x="1457527" y="2757448"/>
                    <a:pt x="1420931" y="2757448"/>
                  </a:cubicBezTo>
                  <a:cubicBezTo>
                    <a:pt x="1323011" y="2757448"/>
                    <a:pt x="1242895" y="2730743"/>
                    <a:pt x="1180583" y="2677332"/>
                  </a:cubicBezTo>
                  <a:cubicBezTo>
                    <a:pt x="1118270" y="2623922"/>
                    <a:pt x="1076729" y="2561609"/>
                    <a:pt x="1055958" y="2490395"/>
                  </a:cubicBezTo>
                  <a:lnTo>
                    <a:pt x="582680" y="2615020"/>
                  </a:lnTo>
                  <a:cubicBezTo>
                    <a:pt x="610374" y="2715907"/>
                    <a:pt x="652658" y="2802452"/>
                    <a:pt x="709530" y="2874655"/>
                  </a:cubicBezTo>
                  <a:cubicBezTo>
                    <a:pt x="766403" y="2946859"/>
                    <a:pt x="832672" y="3005709"/>
                    <a:pt x="908337" y="3051207"/>
                  </a:cubicBezTo>
                  <a:cubicBezTo>
                    <a:pt x="984002" y="3096706"/>
                    <a:pt x="1068074" y="3130582"/>
                    <a:pt x="1160554" y="3152836"/>
                  </a:cubicBezTo>
                  <a:cubicBezTo>
                    <a:pt x="1253033" y="3175090"/>
                    <a:pt x="1347738" y="3186218"/>
                    <a:pt x="1444669" y="3186218"/>
                  </a:cubicBezTo>
                  <a:cubicBezTo>
                    <a:pt x="1544567" y="3186218"/>
                    <a:pt x="1642486" y="3172618"/>
                    <a:pt x="1738428" y="3145418"/>
                  </a:cubicBezTo>
                  <a:cubicBezTo>
                    <a:pt x="1834369" y="3118218"/>
                    <a:pt x="1920914" y="3076676"/>
                    <a:pt x="1998063" y="3020793"/>
                  </a:cubicBezTo>
                  <a:cubicBezTo>
                    <a:pt x="2075212" y="2964910"/>
                    <a:pt x="2137524" y="2893942"/>
                    <a:pt x="2185001" y="2807892"/>
                  </a:cubicBezTo>
                  <a:cubicBezTo>
                    <a:pt x="2232477" y="2721841"/>
                    <a:pt x="2256215" y="2619966"/>
                    <a:pt x="2256215" y="2502264"/>
                  </a:cubicBezTo>
                  <a:cubicBezTo>
                    <a:pt x="2256215" y="2441930"/>
                    <a:pt x="2246077" y="2384810"/>
                    <a:pt x="2225800" y="2330905"/>
                  </a:cubicBezTo>
                  <a:cubicBezTo>
                    <a:pt x="2205524" y="2277000"/>
                    <a:pt x="2177088" y="2228287"/>
                    <a:pt x="2140491" y="2184767"/>
                  </a:cubicBezTo>
                  <a:cubicBezTo>
                    <a:pt x="2103895" y="2141248"/>
                    <a:pt x="2060375" y="2103909"/>
                    <a:pt x="2009932" y="2072753"/>
                  </a:cubicBezTo>
                  <a:cubicBezTo>
                    <a:pt x="1959489" y="2041597"/>
                    <a:pt x="1903605" y="2018601"/>
                    <a:pt x="1842282" y="2003764"/>
                  </a:cubicBezTo>
                  <a:lnTo>
                    <a:pt x="1842282" y="1994863"/>
                  </a:lnTo>
                  <a:cubicBezTo>
                    <a:pt x="1948114" y="1966179"/>
                    <a:pt x="2034907" y="1911037"/>
                    <a:pt x="2102659" y="1829438"/>
                  </a:cubicBezTo>
                  <a:cubicBezTo>
                    <a:pt x="2170411" y="1747838"/>
                    <a:pt x="2204288" y="1647199"/>
                    <a:pt x="2204288" y="1527519"/>
                  </a:cubicBezTo>
                  <a:cubicBezTo>
                    <a:pt x="2204288" y="1423665"/>
                    <a:pt x="2182528" y="1333905"/>
                    <a:pt x="2139008" y="1258240"/>
                  </a:cubicBezTo>
                  <a:cubicBezTo>
                    <a:pt x="2095488" y="1182575"/>
                    <a:pt x="2038368" y="1119273"/>
                    <a:pt x="1967649" y="1068335"/>
                  </a:cubicBezTo>
                  <a:cubicBezTo>
                    <a:pt x="1896929" y="1017397"/>
                    <a:pt x="1816318" y="979812"/>
                    <a:pt x="1725817" y="955580"/>
                  </a:cubicBezTo>
                  <a:cubicBezTo>
                    <a:pt x="1635315" y="931347"/>
                    <a:pt x="1542589" y="919231"/>
                    <a:pt x="1447636" y="919231"/>
                  </a:cubicBez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16" name="TextBox 15">
              <a:extLst>
                <a:ext uri="{FF2B5EF4-FFF2-40B4-BE49-F238E27FC236}">
                  <a16:creationId xmlns:a16="http://schemas.microsoft.com/office/drawing/2014/main" id="{25D28E02-D99F-980C-8015-6530C3AFEAEB}"/>
                </a:ext>
              </a:extLst>
            </p:cNvPr>
            <p:cNvSpPr txBox="1"/>
            <p:nvPr/>
          </p:nvSpPr>
          <p:spPr>
            <a:xfrm>
              <a:off x="7320923" y="3774830"/>
              <a:ext cx="2200617" cy="2585323"/>
            </a:xfrm>
            <a:prstGeom prst="rect">
              <a:avLst/>
            </a:prstGeom>
            <a:noFill/>
          </p:spPr>
          <p:txBody>
            <a:bodyPr wrap="square" rtlCol="0">
              <a:spAutoFit/>
            </a:bodyPr>
            <a:lstStyle/>
            <a:p>
              <a:pPr marR="0" lvl="0">
                <a:tabLst>
                  <a:tab pos="457200" algn="l"/>
                </a:tabLst>
              </a:pPr>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Incorporate Artist and Context Data: Expand the dataset to include information about the song's artist(s) and the historical context in which it was written.</a:t>
              </a:r>
              <a:endParaRPr lang="en-ZA" sz="1800" dirty="0">
                <a:effectLst/>
                <a:latin typeface="Source Sans Pro" panose="020B0503030403020204" pitchFamily="34" charset="0"/>
                <a:ea typeface="Source Sans Pro" panose="020B0503030403020204" pitchFamily="34" charset="0"/>
              </a:endParaRPr>
            </a:p>
          </p:txBody>
        </p:sp>
      </p:grpSp>
      <p:grpSp>
        <p:nvGrpSpPr>
          <p:cNvPr id="4" name="Group 3">
            <a:extLst>
              <a:ext uri="{FF2B5EF4-FFF2-40B4-BE49-F238E27FC236}">
                <a16:creationId xmlns:a16="http://schemas.microsoft.com/office/drawing/2014/main" id="{7DC16076-101E-F92A-63F1-A4928B4A754B}"/>
              </a:ext>
            </a:extLst>
          </p:cNvPr>
          <p:cNvGrpSpPr/>
          <p:nvPr/>
        </p:nvGrpSpPr>
        <p:grpSpPr>
          <a:xfrm>
            <a:off x="-16236" y="0"/>
            <a:ext cx="2520460" cy="6858000"/>
            <a:chOff x="4625517" y="0"/>
            <a:chExt cx="2520460" cy="6858000"/>
          </a:xfrm>
        </p:grpSpPr>
        <p:sp>
          <p:nvSpPr>
            <p:cNvPr id="40" name="Freeform: Shape 39">
              <a:extLst>
                <a:ext uri="{FF2B5EF4-FFF2-40B4-BE49-F238E27FC236}">
                  <a16:creationId xmlns:a16="http://schemas.microsoft.com/office/drawing/2014/main" id="{E801FF89-7DBB-CBBA-F87C-13F1F6C1B6EB}"/>
                </a:ext>
              </a:extLst>
            </p:cNvPr>
            <p:cNvSpPr/>
            <p:nvPr/>
          </p:nvSpPr>
          <p:spPr>
            <a:xfrm>
              <a:off x="4625517" y="0"/>
              <a:ext cx="2520460" cy="6858000"/>
            </a:xfrm>
            <a:custGeom>
              <a:avLst/>
              <a:gdLst/>
              <a:ahLst/>
              <a:cxnLst/>
              <a:rect l="l" t="t" r="r" b="b"/>
              <a:pathLst>
                <a:path w="2520460" h="6858000">
                  <a:moveTo>
                    <a:pt x="1466923" y="919231"/>
                  </a:moveTo>
                  <a:cubicBezTo>
                    <a:pt x="1361091" y="919231"/>
                    <a:pt x="1261193" y="935056"/>
                    <a:pt x="1167230" y="966707"/>
                  </a:cubicBezTo>
                  <a:cubicBezTo>
                    <a:pt x="1073267" y="998358"/>
                    <a:pt x="989689" y="1043855"/>
                    <a:pt x="916497" y="1103201"/>
                  </a:cubicBezTo>
                  <a:cubicBezTo>
                    <a:pt x="843304" y="1162546"/>
                    <a:pt x="782970" y="1234749"/>
                    <a:pt x="735494" y="1319811"/>
                  </a:cubicBezTo>
                  <a:cubicBezTo>
                    <a:pt x="688018" y="1404872"/>
                    <a:pt x="658345" y="1502297"/>
                    <a:pt x="646476" y="1612086"/>
                  </a:cubicBezTo>
                  <a:lnTo>
                    <a:pt x="1134590" y="1678849"/>
                  </a:lnTo>
                  <a:cubicBezTo>
                    <a:pt x="1145470" y="1581919"/>
                    <a:pt x="1177616" y="1503534"/>
                    <a:pt x="1231026" y="1443694"/>
                  </a:cubicBezTo>
                  <a:cubicBezTo>
                    <a:pt x="1284437" y="1383854"/>
                    <a:pt x="1353673" y="1353934"/>
                    <a:pt x="1438735" y="1353934"/>
                  </a:cubicBezTo>
                  <a:cubicBezTo>
                    <a:pt x="1519840" y="1353934"/>
                    <a:pt x="1584625" y="1377672"/>
                    <a:pt x="1633090" y="1425149"/>
                  </a:cubicBezTo>
                  <a:cubicBezTo>
                    <a:pt x="1681555" y="1472625"/>
                    <a:pt x="1705788" y="1534937"/>
                    <a:pt x="1705788" y="1612086"/>
                  </a:cubicBezTo>
                  <a:cubicBezTo>
                    <a:pt x="1705788" y="1677366"/>
                    <a:pt x="1689715" y="1736216"/>
                    <a:pt x="1657570" y="1788638"/>
                  </a:cubicBezTo>
                  <a:cubicBezTo>
                    <a:pt x="1625425" y="1841060"/>
                    <a:pt x="1583141" y="1892492"/>
                    <a:pt x="1530720" y="1942936"/>
                  </a:cubicBezTo>
                  <a:lnTo>
                    <a:pt x="690985" y="2702554"/>
                  </a:lnTo>
                  <a:lnTo>
                    <a:pt x="690985" y="3128356"/>
                  </a:lnTo>
                  <a:lnTo>
                    <a:pt x="2247313" y="3128356"/>
                  </a:lnTo>
                  <a:lnTo>
                    <a:pt x="2247313" y="2684751"/>
                  </a:lnTo>
                  <a:lnTo>
                    <a:pt x="1369004" y="2684751"/>
                  </a:lnTo>
                  <a:lnTo>
                    <a:pt x="1867504" y="2241145"/>
                  </a:lnTo>
                  <a:cubicBezTo>
                    <a:pt x="1915969" y="2196636"/>
                    <a:pt x="1962951" y="2151633"/>
                    <a:pt x="2008449" y="2106135"/>
                  </a:cubicBezTo>
                  <a:cubicBezTo>
                    <a:pt x="2053947" y="2060637"/>
                    <a:pt x="2094499" y="2011430"/>
                    <a:pt x="2130106" y="1958514"/>
                  </a:cubicBezTo>
                  <a:cubicBezTo>
                    <a:pt x="2165713" y="1905597"/>
                    <a:pt x="2193655" y="1848231"/>
                    <a:pt x="2213931" y="1786413"/>
                  </a:cubicBezTo>
                  <a:cubicBezTo>
                    <a:pt x="2234208" y="1724595"/>
                    <a:pt x="2244346" y="1655606"/>
                    <a:pt x="2244346" y="1579446"/>
                  </a:cubicBezTo>
                  <a:cubicBezTo>
                    <a:pt x="2244346" y="1467679"/>
                    <a:pt x="2222586" y="1370254"/>
                    <a:pt x="2179066" y="1287171"/>
                  </a:cubicBezTo>
                  <a:cubicBezTo>
                    <a:pt x="2135546" y="1204088"/>
                    <a:pt x="2077190" y="1135099"/>
                    <a:pt x="2003998" y="1080204"/>
                  </a:cubicBezTo>
                  <a:cubicBezTo>
                    <a:pt x="1930805" y="1025310"/>
                    <a:pt x="1847722" y="984758"/>
                    <a:pt x="1754748" y="958547"/>
                  </a:cubicBezTo>
                  <a:cubicBezTo>
                    <a:pt x="1661774" y="932336"/>
                    <a:pt x="1565832" y="919231"/>
                    <a:pt x="1466923" y="919231"/>
                  </a:cubicBez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34" name="TextBox 33">
              <a:extLst>
                <a:ext uri="{FF2B5EF4-FFF2-40B4-BE49-F238E27FC236}">
                  <a16:creationId xmlns:a16="http://schemas.microsoft.com/office/drawing/2014/main" id="{69506352-0A02-4585-9D44-98933468CD97}"/>
                </a:ext>
              </a:extLst>
            </p:cNvPr>
            <p:cNvSpPr txBox="1"/>
            <p:nvPr/>
          </p:nvSpPr>
          <p:spPr>
            <a:xfrm>
              <a:off x="4800463" y="3774831"/>
              <a:ext cx="2200617" cy="2862322"/>
            </a:xfrm>
            <a:prstGeom prst="rect">
              <a:avLst/>
            </a:prstGeom>
            <a:noFill/>
          </p:spPr>
          <p:txBody>
            <a:bodyPr wrap="square" rtlCol="0">
              <a:spAutoFit/>
            </a:bodyPr>
            <a:lstStyle/>
            <a:p>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Feature Extraction: Implement feature extraction from song lyrics, including rhyme structures, orientation, and other linguistic elements, to enhance model understanding.</a:t>
              </a:r>
              <a:endParaRPr lang="en-ZA" dirty="0">
                <a:latin typeface="Source Sans Pro" panose="020B0503030403020204" pitchFamily="34" charset="0"/>
                <a:ea typeface="Source Sans Pro" panose="020B0503030403020204" pitchFamily="34" charset="0"/>
              </a:endParaRPr>
            </a:p>
          </p:txBody>
        </p:sp>
      </p:grpSp>
      <p:grpSp>
        <p:nvGrpSpPr>
          <p:cNvPr id="2" name="Group 1">
            <a:extLst>
              <a:ext uri="{FF2B5EF4-FFF2-40B4-BE49-F238E27FC236}">
                <a16:creationId xmlns:a16="http://schemas.microsoft.com/office/drawing/2014/main" id="{487B01A7-E7EC-DFB4-E834-2CE10915F390}"/>
              </a:ext>
            </a:extLst>
          </p:cNvPr>
          <p:cNvGrpSpPr/>
          <p:nvPr/>
        </p:nvGrpSpPr>
        <p:grpSpPr>
          <a:xfrm>
            <a:off x="2359327" y="0"/>
            <a:ext cx="2520460" cy="6858000"/>
            <a:chOff x="2249954" y="0"/>
            <a:chExt cx="2520460" cy="6858000"/>
          </a:xfrm>
        </p:grpSpPr>
        <p:sp>
          <p:nvSpPr>
            <p:cNvPr id="39" name="Freeform: Shape 38">
              <a:extLst>
                <a:ext uri="{FF2B5EF4-FFF2-40B4-BE49-F238E27FC236}">
                  <a16:creationId xmlns:a16="http://schemas.microsoft.com/office/drawing/2014/main" id="{1474B8E5-13F7-4CFE-64CA-7B01D3B409D0}"/>
                </a:ext>
              </a:extLst>
            </p:cNvPr>
            <p:cNvSpPr/>
            <p:nvPr/>
          </p:nvSpPr>
          <p:spPr>
            <a:xfrm>
              <a:off x="2249954" y="0"/>
              <a:ext cx="2520460" cy="6858000"/>
            </a:xfrm>
            <a:custGeom>
              <a:avLst/>
              <a:gdLst/>
              <a:ahLst/>
              <a:cxnLst/>
              <a:rect l="l" t="t" r="r" b="b"/>
              <a:pathLst>
                <a:path w="2520460" h="6858000">
                  <a:moveTo>
                    <a:pt x="1386807" y="977092"/>
                  </a:moveTo>
                  <a:lnTo>
                    <a:pt x="679116" y="1496363"/>
                  </a:lnTo>
                  <a:lnTo>
                    <a:pt x="943202" y="1858369"/>
                  </a:lnTo>
                  <a:lnTo>
                    <a:pt x="1345266" y="1548290"/>
                  </a:lnTo>
                  <a:lnTo>
                    <a:pt x="1345266" y="3128356"/>
                  </a:lnTo>
                  <a:lnTo>
                    <a:pt x="1855635" y="3128356"/>
                  </a:lnTo>
                  <a:lnTo>
                    <a:pt x="1855635" y="977092"/>
                  </a:ln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38" name="TextBox 37">
              <a:extLst>
                <a:ext uri="{FF2B5EF4-FFF2-40B4-BE49-F238E27FC236}">
                  <a16:creationId xmlns:a16="http://schemas.microsoft.com/office/drawing/2014/main" id="{06C76053-F7DE-553A-D8CA-835C5F28C63E}"/>
                </a:ext>
              </a:extLst>
            </p:cNvPr>
            <p:cNvSpPr txBox="1"/>
            <p:nvPr/>
          </p:nvSpPr>
          <p:spPr>
            <a:xfrm>
              <a:off x="2424900" y="3774831"/>
              <a:ext cx="2200617" cy="2585323"/>
            </a:xfrm>
            <a:prstGeom prst="rect">
              <a:avLst/>
            </a:prstGeom>
            <a:noFill/>
          </p:spPr>
          <p:txBody>
            <a:bodyPr wrap="square" rtlCol="0">
              <a:spAutoFit/>
            </a:bodyPr>
            <a:lstStyle/>
            <a:p>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Enhanced Dataset Quality: Improve the dataset quality by curating interpretations that provide in-depth analysis similar to the scholarly study of poetry. </a:t>
              </a:r>
              <a:endParaRPr lang="en-ZA" dirty="0">
                <a:latin typeface="Source Sans Pro" panose="020B0503030403020204" pitchFamily="34" charset="0"/>
                <a:ea typeface="Source Sans Pro" panose="020B0503030403020204" pitchFamily="34" charset="0"/>
              </a:endParaRPr>
            </a:p>
          </p:txBody>
        </p:sp>
      </p:grpSp>
      <p:sp>
        <p:nvSpPr>
          <p:cNvPr id="31" name="Rectangle 30">
            <a:extLst>
              <a:ext uri="{FF2B5EF4-FFF2-40B4-BE49-F238E27FC236}">
                <a16:creationId xmlns:a16="http://schemas.microsoft.com/office/drawing/2014/main" id="{FD685578-D644-23C2-0A48-4E7ED5E400B2}"/>
              </a:ext>
            </a:extLst>
          </p:cNvPr>
          <p:cNvSpPr/>
          <p:nvPr/>
        </p:nvSpPr>
        <p:spPr>
          <a:xfrm rot="16200000">
            <a:off x="-2158662" y="2153531"/>
            <a:ext cx="6857999" cy="255093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ZA" sz="4400" dirty="0">
                <a:latin typeface="Source Sans Pro Black" panose="020B0803030403020204" pitchFamily="34" charset="0"/>
                <a:ea typeface="Source Sans Pro Black" panose="020B0803030403020204" pitchFamily="34" charset="0"/>
              </a:rPr>
              <a:t>Future work</a:t>
            </a:r>
          </a:p>
        </p:txBody>
      </p:sp>
    </p:spTree>
    <p:extLst>
      <p:ext uri="{BB962C8B-B14F-4D97-AF65-F5344CB8AC3E}">
        <p14:creationId xmlns:p14="http://schemas.microsoft.com/office/powerpoint/2010/main" val="948693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a virtual reality goggles&#10;&#10;Description automatically generated">
            <a:extLst>
              <a:ext uri="{FF2B5EF4-FFF2-40B4-BE49-F238E27FC236}">
                <a16:creationId xmlns:a16="http://schemas.microsoft.com/office/drawing/2014/main" id="{8CE59A0A-449A-E361-351A-25BA79D2B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6896" cy="6858000"/>
          </a:xfrm>
          <a:prstGeom prst="rect">
            <a:avLst/>
          </a:prstGeom>
        </p:spPr>
      </p:pic>
      <p:grpSp>
        <p:nvGrpSpPr>
          <p:cNvPr id="6" name="Group 5">
            <a:extLst>
              <a:ext uri="{FF2B5EF4-FFF2-40B4-BE49-F238E27FC236}">
                <a16:creationId xmlns:a16="http://schemas.microsoft.com/office/drawing/2014/main" id="{C9217C74-D30D-CD88-FBED-2F1BE620FB03}"/>
              </a:ext>
            </a:extLst>
          </p:cNvPr>
          <p:cNvGrpSpPr/>
          <p:nvPr/>
        </p:nvGrpSpPr>
        <p:grpSpPr>
          <a:xfrm>
            <a:off x="238034" y="0"/>
            <a:ext cx="2520460" cy="6858000"/>
            <a:chOff x="9666441" y="0"/>
            <a:chExt cx="2520460" cy="6858000"/>
          </a:xfrm>
        </p:grpSpPr>
        <p:sp>
          <p:nvSpPr>
            <p:cNvPr id="42" name="Freeform: Shape 41">
              <a:extLst>
                <a:ext uri="{FF2B5EF4-FFF2-40B4-BE49-F238E27FC236}">
                  <a16:creationId xmlns:a16="http://schemas.microsoft.com/office/drawing/2014/main" id="{5E3405A0-693B-E779-4DA8-FFB55829F6E2}"/>
                </a:ext>
              </a:extLst>
            </p:cNvPr>
            <p:cNvSpPr/>
            <p:nvPr/>
          </p:nvSpPr>
          <p:spPr>
            <a:xfrm>
              <a:off x="9666441" y="0"/>
              <a:ext cx="2520460" cy="6858000"/>
            </a:xfrm>
            <a:custGeom>
              <a:avLst/>
              <a:gdLst/>
              <a:ahLst/>
              <a:cxnLst/>
              <a:rect l="l" t="t" r="r" b="b"/>
              <a:pathLst>
                <a:path w="2520460" h="6858000">
                  <a:moveTo>
                    <a:pt x="1566327" y="1499330"/>
                  </a:moveTo>
                  <a:lnTo>
                    <a:pt x="1575228" y="1499330"/>
                  </a:lnTo>
                  <a:lnTo>
                    <a:pt x="1575228" y="2296040"/>
                  </a:lnTo>
                  <a:lnTo>
                    <a:pt x="1055958" y="2296040"/>
                  </a:lnTo>
                  <a:close/>
                  <a:moveTo>
                    <a:pt x="1435767" y="977092"/>
                  </a:moveTo>
                  <a:lnTo>
                    <a:pt x="560425" y="2281203"/>
                  </a:lnTo>
                  <a:lnTo>
                    <a:pt x="560425" y="2708489"/>
                  </a:lnTo>
                  <a:lnTo>
                    <a:pt x="1572261" y="2708489"/>
                  </a:lnTo>
                  <a:lnTo>
                    <a:pt x="1572261" y="3128356"/>
                  </a:lnTo>
                  <a:lnTo>
                    <a:pt x="2049990" y="3128356"/>
                  </a:lnTo>
                  <a:lnTo>
                    <a:pt x="2049990" y="2708489"/>
                  </a:lnTo>
                  <a:lnTo>
                    <a:pt x="2343749" y="2708489"/>
                  </a:lnTo>
                  <a:lnTo>
                    <a:pt x="2343749" y="2296040"/>
                  </a:lnTo>
                  <a:lnTo>
                    <a:pt x="2047023" y="2296040"/>
                  </a:lnTo>
                  <a:lnTo>
                    <a:pt x="2047023" y="977092"/>
                  </a:ln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7" name="TextBox 6">
              <a:extLst>
                <a:ext uri="{FF2B5EF4-FFF2-40B4-BE49-F238E27FC236}">
                  <a16:creationId xmlns:a16="http://schemas.microsoft.com/office/drawing/2014/main" id="{5047AE6E-8676-40AC-19D2-837DFCC4F084}"/>
                </a:ext>
              </a:extLst>
            </p:cNvPr>
            <p:cNvSpPr txBox="1"/>
            <p:nvPr/>
          </p:nvSpPr>
          <p:spPr>
            <a:xfrm>
              <a:off x="9841387" y="3774831"/>
              <a:ext cx="2200617" cy="2308324"/>
            </a:xfrm>
            <a:prstGeom prst="rect">
              <a:avLst/>
            </a:prstGeom>
            <a:noFill/>
          </p:spPr>
          <p:txBody>
            <a:bodyPr wrap="square" rtlCol="0">
              <a:spAutoFit/>
            </a:bodyPr>
            <a:lstStyle/>
            <a:p>
              <a:r>
                <a:rPr lang="en-US" sz="1800" dirty="0">
                  <a:latin typeface="Source Sans Pro" panose="020B0503030403020204" pitchFamily="34" charset="0"/>
                  <a:ea typeface="Source Sans Pro" panose="020B0503030403020204" pitchFamily="34" charset="0"/>
                </a:rPr>
                <a:t>Experiment with Diverse Pre-trained Models: Given more substantial computing resources, experiment with pre-trained models</a:t>
              </a:r>
              <a:endParaRPr lang="en-ZA" dirty="0">
                <a:latin typeface="Source Sans Pro" panose="020B0503030403020204" pitchFamily="34" charset="0"/>
                <a:ea typeface="Source Sans Pro" panose="020B0503030403020204" pitchFamily="34" charset="0"/>
              </a:endParaRPr>
            </a:p>
          </p:txBody>
        </p:sp>
      </p:grpSp>
      <p:grpSp>
        <p:nvGrpSpPr>
          <p:cNvPr id="5" name="Group 4">
            <a:extLst>
              <a:ext uri="{FF2B5EF4-FFF2-40B4-BE49-F238E27FC236}">
                <a16:creationId xmlns:a16="http://schemas.microsoft.com/office/drawing/2014/main" id="{0F590B7D-EF35-8307-90F9-E713D3117FA0}"/>
              </a:ext>
            </a:extLst>
          </p:cNvPr>
          <p:cNvGrpSpPr/>
          <p:nvPr/>
        </p:nvGrpSpPr>
        <p:grpSpPr>
          <a:xfrm>
            <a:off x="-5132" y="-1"/>
            <a:ext cx="2520460" cy="6858000"/>
            <a:chOff x="7145977" y="-1"/>
            <a:chExt cx="2520460" cy="6858000"/>
          </a:xfrm>
        </p:grpSpPr>
        <p:sp>
          <p:nvSpPr>
            <p:cNvPr id="41" name="Freeform: Shape 40">
              <a:extLst>
                <a:ext uri="{FF2B5EF4-FFF2-40B4-BE49-F238E27FC236}">
                  <a16:creationId xmlns:a16="http://schemas.microsoft.com/office/drawing/2014/main" id="{6594B3D3-1128-4B4F-885A-2F069DC318C8}"/>
                </a:ext>
              </a:extLst>
            </p:cNvPr>
            <p:cNvSpPr/>
            <p:nvPr/>
          </p:nvSpPr>
          <p:spPr>
            <a:xfrm>
              <a:off x="7145977" y="-1"/>
              <a:ext cx="2520460" cy="6858000"/>
            </a:xfrm>
            <a:custGeom>
              <a:avLst/>
              <a:gdLst/>
              <a:ahLst/>
              <a:cxnLst/>
              <a:rect l="l" t="t" r="r" b="b"/>
              <a:pathLst>
                <a:path w="2520460" h="6858000">
                  <a:moveTo>
                    <a:pt x="1447636" y="919231"/>
                  </a:moveTo>
                  <a:cubicBezTo>
                    <a:pt x="1358618" y="919231"/>
                    <a:pt x="1271579" y="930852"/>
                    <a:pt x="1186517" y="954096"/>
                  </a:cubicBezTo>
                  <a:cubicBezTo>
                    <a:pt x="1101456" y="977339"/>
                    <a:pt x="1023071" y="1011710"/>
                    <a:pt x="951362" y="1057208"/>
                  </a:cubicBezTo>
                  <a:cubicBezTo>
                    <a:pt x="879653" y="1102706"/>
                    <a:pt x="817341" y="1159579"/>
                    <a:pt x="764425" y="1227826"/>
                  </a:cubicBezTo>
                  <a:cubicBezTo>
                    <a:pt x="711508" y="1296073"/>
                    <a:pt x="672192" y="1375694"/>
                    <a:pt x="646476" y="1466690"/>
                  </a:cubicBezTo>
                  <a:lnTo>
                    <a:pt x="1119754" y="1574995"/>
                  </a:lnTo>
                  <a:cubicBezTo>
                    <a:pt x="1135579" y="1502792"/>
                    <a:pt x="1170445" y="1444930"/>
                    <a:pt x="1224350" y="1401410"/>
                  </a:cubicBezTo>
                  <a:cubicBezTo>
                    <a:pt x="1278255" y="1357891"/>
                    <a:pt x="1341804" y="1336131"/>
                    <a:pt x="1414996" y="1336131"/>
                  </a:cubicBezTo>
                  <a:cubicBezTo>
                    <a:pt x="1485221" y="1336131"/>
                    <a:pt x="1547781" y="1356407"/>
                    <a:pt x="1602675" y="1396960"/>
                  </a:cubicBezTo>
                  <a:cubicBezTo>
                    <a:pt x="1657570" y="1437512"/>
                    <a:pt x="1685017" y="1495868"/>
                    <a:pt x="1685017" y="1572028"/>
                  </a:cubicBezTo>
                  <a:cubicBezTo>
                    <a:pt x="1685017" y="1625439"/>
                    <a:pt x="1674384" y="1668216"/>
                    <a:pt x="1653119" y="1700362"/>
                  </a:cubicBezTo>
                  <a:cubicBezTo>
                    <a:pt x="1631853" y="1732507"/>
                    <a:pt x="1603417" y="1758224"/>
                    <a:pt x="1567810" y="1777511"/>
                  </a:cubicBezTo>
                  <a:cubicBezTo>
                    <a:pt x="1532203" y="1796798"/>
                    <a:pt x="1492145" y="1809903"/>
                    <a:pt x="1447636" y="1816827"/>
                  </a:cubicBezTo>
                  <a:cubicBezTo>
                    <a:pt x="1403127" y="1823751"/>
                    <a:pt x="1356640" y="1827212"/>
                    <a:pt x="1308175" y="1827212"/>
                  </a:cubicBezTo>
                  <a:lnTo>
                    <a:pt x="1159812" y="1827212"/>
                  </a:lnTo>
                  <a:lnTo>
                    <a:pt x="1159812" y="2201087"/>
                  </a:lnTo>
                  <a:lnTo>
                    <a:pt x="1296306" y="2201087"/>
                  </a:lnTo>
                  <a:cubicBezTo>
                    <a:pt x="1348727" y="2201087"/>
                    <a:pt x="1401396" y="2205785"/>
                    <a:pt x="1454312" y="2215182"/>
                  </a:cubicBezTo>
                  <a:cubicBezTo>
                    <a:pt x="1507229" y="2224578"/>
                    <a:pt x="1554457" y="2239909"/>
                    <a:pt x="1595999" y="2261174"/>
                  </a:cubicBezTo>
                  <a:cubicBezTo>
                    <a:pt x="1637541" y="2282440"/>
                    <a:pt x="1670923" y="2311370"/>
                    <a:pt x="1696144" y="2347967"/>
                  </a:cubicBezTo>
                  <a:cubicBezTo>
                    <a:pt x="1721366" y="2384563"/>
                    <a:pt x="1733977" y="2430061"/>
                    <a:pt x="1733977" y="2484461"/>
                  </a:cubicBezTo>
                  <a:cubicBezTo>
                    <a:pt x="1733977" y="2534904"/>
                    <a:pt x="1724333" y="2577435"/>
                    <a:pt x="1705046" y="2612053"/>
                  </a:cubicBezTo>
                  <a:cubicBezTo>
                    <a:pt x="1685759" y="2646671"/>
                    <a:pt x="1661279" y="2674612"/>
                    <a:pt x="1631606" y="2695878"/>
                  </a:cubicBezTo>
                  <a:cubicBezTo>
                    <a:pt x="1601934" y="2717143"/>
                    <a:pt x="1568552" y="2732721"/>
                    <a:pt x="1531461" y="2742612"/>
                  </a:cubicBezTo>
                  <a:cubicBezTo>
                    <a:pt x="1494371" y="2752503"/>
                    <a:pt x="1457527" y="2757448"/>
                    <a:pt x="1420931" y="2757448"/>
                  </a:cubicBezTo>
                  <a:cubicBezTo>
                    <a:pt x="1323011" y="2757448"/>
                    <a:pt x="1242895" y="2730743"/>
                    <a:pt x="1180583" y="2677332"/>
                  </a:cubicBezTo>
                  <a:cubicBezTo>
                    <a:pt x="1118270" y="2623922"/>
                    <a:pt x="1076729" y="2561609"/>
                    <a:pt x="1055958" y="2490395"/>
                  </a:cubicBezTo>
                  <a:lnTo>
                    <a:pt x="582680" y="2615020"/>
                  </a:lnTo>
                  <a:cubicBezTo>
                    <a:pt x="610374" y="2715907"/>
                    <a:pt x="652658" y="2802452"/>
                    <a:pt x="709530" y="2874655"/>
                  </a:cubicBezTo>
                  <a:cubicBezTo>
                    <a:pt x="766403" y="2946859"/>
                    <a:pt x="832672" y="3005709"/>
                    <a:pt x="908337" y="3051207"/>
                  </a:cubicBezTo>
                  <a:cubicBezTo>
                    <a:pt x="984002" y="3096706"/>
                    <a:pt x="1068074" y="3130582"/>
                    <a:pt x="1160554" y="3152836"/>
                  </a:cubicBezTo>
                  <a:cubicBezTo>
                    <a:pt x="1253033" y="3175090"/>
                    <a:pt x="1347738" y="3186218"/>
                    <a:pt x="1444669" y="3186218"/>
                  </a:cubicBezTo>
                  <a:cubicBezTo>
                    <a:pt x="1544567" y="3186218"/>
                    <a:pt x="1642486" y="3172618"/>
                    <a:pt x="1738428" y="3145418"/>
                  </a:cubicBezTo>
                  <a:cubicBezTo>
                    <a:pt x="1834369" y="3118218"/>
                    <a:pt x="1920914" y="3076676"/>
                    <a:pt x="1998063" y="3020793"/>
                  </a:cubicBezTo>
                  <a:cubicBezTo>
                    <a:pt x="2075212" y="2964910"/>
                    <a:pt x="2137524" y="2893942"/>
                    <a:pt x="2185001" y="2807892"/>
                  </a:cubicBezTo>
                  <a:cubicBezTo>
                    <a:pt x="2232477" y="2721841"/>
                    <a:pt x="2256215" y="2619966"/>
                    <a:pt x="2256215" y="2502264"/>
                  </a:cubicBezTo>
                  <a:cubicBezTo>
                    <a:pt x="2256215" y="2441930"/>
                    <a:pt x="2246077" y="2384810"/>
                    <a:pt x="2225800" y="2330905"/>
                  </a:cubicBezTo>
                  <a:cubicBezTo>
                    <a:pt x="2205524" y="2277000"/>
                    <a:pt x="2177088" y="2228287"/>
                    <a:pt x="2140491" y="2184767"/>
                  </a:cubicBezTo>
                  <a:cubicBezTo>
                    <a:pt x="2103895" y="2141248"/>
                    <a:pt x="2060375" y="2103909"/>
                    <a:pt x="2009932" y="2072753"/>
                  </a:cubicBezTo>
                  <a:cubicBezTo>
                    <a:pt x="1959489" y="2041597"/>
                    <a:pt x="1903605" y="2018601"/>
                    <a:pt x="1842282" y="2003764"/>
                  </a:cubicBezTo>
                  <a:lnTo>
                    <a:pt x="1842282" y="1994863"/>
                  </a:lnTo>
                  <a:cubicBezTo>
                    <a:pt x="1948114" y="1966179"/>
                    <a:pt x="2034907" y="1911037"/>
                    <a:pt x="2102659" y="1829438"/>
                  </a:cubicBezTo>
                  <a:cubicBezTo>
                    <a:pt x="2170411" y="1747838"/>
                    <a:pt x="2204288" y="1647199"/>
                    <a:pt x="2204288" y="1527519"/>
                  </a:cubicBezTo>
                  <a:cubicBezTo>
                    <a:pt x="2204288" y="1423665"/>
                    <a:pt x="2182528" y="1333905"/>
                    <a:pt x="2139008" y="1258240"/>
                  </a:cubicBezTo>
                  <a:cubicBezTo>
                    <a:pt x="2095488" y="1182575"/>
                    <a:pt x="2038368" y="1119273"/>
                    <a:pt x="1967649" y="1068335"/>
                  </a:cubicBezTo>
                  <a:cubicBezTo>
                    <a:pt x="1896929" y="1017397"/>
                    <a:pt x="1816318" y="979812"/>
                    <a:pt x="1725817" y="955580"/>
                  </a:cubicBezTo>
                  <a:cubicBezTo>
                    <a:pt x="1635315" y="931347"/>
                    <a:pt x="1542589" y="919231"/>
                    <a:pt x="1447636" y="919231"/>
                  </a:cubicBez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16" name="TextBox 15">
              <a:extLst>
                <a:ext uri="{FF2B5EF4-FFF2-40B4-BE49-F238E27FC236}">
                  <a16:creationId xmlns:a16="http://schemas.microsoft.com/office/drawing/2014/main" id="{25D28E02-D99F-980C-8015-6530C3AFEAEB}"/>
                </a:ext>
              </a:extLst>
            </p:cNvPr>
            <p:cNvSpPr txBox="1"/>
            <p:nvPr/>
          </p:nvSpPr>
          <p:spPr>
            <a:xfrm>
              <a:off x="7320923" y="3774830"/>
              <a:ext cx="2200617" cy="2585323"/>
            </a:xfrm>
            <a:prstGeom prst="rect">
              <a:avLst/>
            </a:prstGeom>
            <a:noFill/>
          </p:spPr>
          <p:txBody>
            <a:bodyPr wrap="square" rtlCol="0">
              <a:spAutoFit/>
            </a:bodyPr>
            <a:lstStyle/>
            <a:p>
              <a:pPr marR="0" lvl="0">
                <a:tabLst>
                  <a:tab pos="457200" algn="l"/>
                </a:tabLst>
              </a:pPr>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Incorporate Artist and Context Data: Expand the dataset to include information about the song's artist(s) and the historical context in which it was written.</a:t>
              </a:r>
              <a:endParaRPr lang="en-ZA" sz="1800" dirty="0">
                <a:effectLst/>
                <a:latin typeface="Source Sans Pro" panose="020B0503030403020204" pitchFamily="34" charset="0"/>
                <a:ea typeface="Source Sans Pro" panose="020B0503030403020204" pitchFamily="34" charset="0"/>
              </a:endParaRPr>
            </a:p>
          </p:txBody>
        </p:sp>
      </p:grpSp>
      <p:sp>
        <p:nvSpPr>
          <p:cNvPr id="31" name="Rectangle 30">
            <a:extLst>
              <a:ext uri="{FF2B5EF4-FFF2-40B4-BE49-F238E27FC236}">
                <a16:creationId xmlns:a16="http://schemas.microsoft.com/office/drawing/2014/main" id="{FD685578-D644-23C2-0A48-4E7ED5E400B2}"/>
              </a:ext>
            </a:extLst>
          </p:cNvPr>
          <p:cNvSpPr/>
          <p:nvPr/>
        </p:nvSpPr>
        <p:spPr>
          <a:xfrm rot="16200000">
            <a:off x="-2158662" y="2153531"/>
            <a:ext cx="6857999" cy="255093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ZA" sz="4400" dirty="0">
                <a:latin typeface="Source Sans Pro Black" panose="020B0803030403020204" pitchFamily="34" charset="0"/>
                <a:ea typeface="Source Sans Pro Black" panose="020B0803030403020204" pitchFamily="34" charset="0"/>
              </a:rPr>
              <a:t>Future work</a:t>
            </a:r>
          </a:p>
        </p:txBody>
      </p:sp>
      <p:grpSp>
        <p:nvGrpSpPr>
          <p:cNvPr id="4" name="Group 3">
            <a:extLst>
              <a:ext uri="{FF2B5EF4-FFF2-40B4-BE49-F238E27FC236}">
                <a16:creationId xmlns:a16="http://schemas.microsoft.com/office/drawing/2014/main" id="{7DC16076-101E-F92A-63F1-A4928B4A754B}"/>
              </a:ext>
            </a:extLst>
          </p:cNvPr>
          <p:cNvGrpSpPr/>
          <p:nvPr/>
        </p:nvGrpSpPr>
        <p:grpSpPr>
          <a:xfrm>
            <a:off x="4625517" y="0"/>
            <a:ext cx="2520460" cy="6858000"/>
            <a:chOff x="4625517" y="0"/>
            <a:chExt cx="2520460" cy="6858000"/>
          </a:xfrm>
        </p:grpSpPr>
        <p:sp>
          <p:nvSpPr>
            <p:cNvPr id="40" name="Freeform: Shape 39">
              <a:extLst>
                <a:ext uri="{FF2B5EF4-FFF2-40B4-BE49-F238E27FC236}">
                  <a16:creationId xmlns:a16="http://schemas.microsoft.com/office/drawing/2014/main" id="{E801FF89-7DBB-CBBA-F87C-13F1F6C1B6EB}"/>
                </a:ext>
              </a:extLst>
            </p:cNvPr>
            <p:cNvSpPr/>
            <p:nvPr/>
          </p:nvSpPr>
          <p:spPr>
            <a:xfrm>
              <a:off x="4625517" y="0"/>
              <a:ext cx="2520460" cy="6858000"/>
            </a:xfrm>
            <a:custGeom>
              <a:avLst/>
              <a:gdLst/>
              <a:ahLst/>
              <a:cxnLst/>
              <a:rect l="l" t="t" r="r" b="b"/>
              <a:pathLst>
                <a:path w="2520460" h="6858000">
                  <a:moveTo>
                    <a:pt x="1466923" y="919231"/>
                  </a:moveTo>
                  <a:cubicBezTo>
                    <a:pt x="1361091" y="919231"/>
                    <a:pt x="1261193" y="935056"/>
                    <a:pt x="1167230" y="966707"/>
                  </a:cubicBezTo>
                  <a:cubicBezTo>
                    <a:pt x="1073267" y="998358"/>
                    <a:pt x="989689" y="1043855"/>
                    <a:pt x="916497" y="1103201"/>
                  </a:cubicBezTo>
                  <a:cubicBezTo>
                    <a:pt x="843304" y="1162546"/>
                    <a:pt x="782970" y="1234749"/>
                    <a:pt x="735494" y="1319811"/>
                  </a:cubicBezTo>
                  <a:cubicBezTo>
                    <a:pt x="688018" y="1404872"/>
                    <a:pt x="658345" y="1502297"/>
                    <a:pt x="646476" y="1612086"/>
                  </a:cubicBezTo>
                  <a:lnTo>
                    <a:pt x="1134590" y="1678849"/>
                  </a:lnTo>
                  <a:cubicBezTo>
                    <a:pt x="1145470" y="1581919"/>
                    <a:pt x="1177616" y="1503534"/>
                    <a:pt x="1231026" y="1443694"/>
                  </a:cubicBezTo>
                  <a:cubicBezTo>
                    <a:pt x="1284437" y="1383854"/>
                    <a:pt x="1353673" y="1353934"/>
                    <a:pt x="1438735" y="1353934"/>
                  </a:cubicBezTo>
                  <a:cubicBezTo>
                    <a:pt x="1519840" y="1353934"/>
                    <a:pt x="1584625" y="1377672"/>
                    <a:pt x="1633090" y="1425149"/>
                  </a:cubicBezTo>
                  <a:cubicBezTo>
                    <a:pt x="1681555" y="1472625"/>
                    <a:pt x="1705788" y="1534937"/>
                    <a:pt x="1705788" y="1612086"/>
                  </a:cubicBezTo>
                  <a:cubicBezTo>
                    <a:pt x="1705788" y="1677366"/>
                    <a:pt x="1689715" y="1736216"/>
                    <a:pt x="1657570" y="1788638"/>
                  </a:cubicBezTo>
                  <a:cubicBezTo>
                    <a:pt x="1625425" y="1841060"/>
                    <a:pt x="1583141" y="1892492"/>
                    <a:pt x="1530720" y="1942936"/>
                  </a:cubicBezTo>
                  <a:lnTo>
                    <a:pt x="690985" y="2702554"/>
                  </a:lnTo>
                  <a:lnTo>
                    <a:pt x="690985" y="3128356"/>
                  </a:lnTo>
                  <a:lnTo>
                    <a:pt x="2247313" y="3128356"/>
                  </a:lnTo>
                  <a:lnTo>
                    <a:pt x="2247313" y="2684751"/>
                  </a:lnTo>
                  <a:lnTo>
                    <a:pt x="1369004" y="2684751"/>
                  </a:lnTo>
                  <a:lnTo>
                    <a:pt x="1867504" y="2241145"/>
                  </a:lnTo>
                  <a:cubicBezTo>
                    <a:pt x="1915969" y="2196636"/>
                    <a:pt x="1962951" y="2151633"/>
                    <a:pt x="2008449" y="2106135"/>
                  </a:cubicBezTo>
                  <a:cubicBezTo>
                    <a:pt x="2053947" y="2060637"/>
                    <a:pt x="2094499" y="2011430"/>
                    <a:pt x="2130106" y="1958514"/>
                  </a:cubicBezTo>
                  <a:cubicBezTo>
                    <a:pt x="2165713" y="1905597"/>
                    <a:pt x="2193655" y="1848231"/>
                    <a:pt x="2213931" y="1786413"/>
                  </a:cubicBezTo>
                  <a:cubicBezTo>
                    <a:pt x="2234208" y="1724595"/>
                    <a:pt x="2244346" y="1655606"/>
                    <a:pt x="2244346" y="1579446"/>
                  </a:cubicBezTo>
                  <a:cubicBezTo>
                    <a:pt x="2244346" y="1467679"/>
                    <a:pt x="2222586" y="1370254"/>
                    <a:pt x="2179066" y="1287171"/>
                  </a:cubicBezTo>
                  <a:cubicBezTo>
                    <a:pt x="2135546" y="1204088"/>
                    <a:pt x="2077190" y="1135099"/>
                    <a:pt x="2003998" y="1080204"/>
                  </a:cubicBezTo>
                  <a:cubicBezTo>
                    <a:pt x="1930805" y="1025310"/>
                    <a:pt x="1847722" y="984758"/>
                    <a:pt x="1754748" y="958547"/>
                  </a:cubicBezTo>
                  <a:cubicBezTo>
                    <a:pt x="1661774" y="932336"/>
                    <a:pt x="1565832" y="919231"/>
                    <a:pt x="1466923" y="919231"/>
                  </a:cubicBez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34" name="TextBox 33">
              <a:extLst>
                <a:ext uri="{FF2B5EF4-FFF2-40B4-BE49-F238E27FC236}">
                  <a16:creationId xmlns:a16="http://schemas.microsoft.com/office/drawing/2014/main" id="{69506352-0A02-4585-9D44-98933468CD97}"/>
                </a:ext>
              </a:extLst>
            </p:cNvPr>
            <p:cNvSpPr txBox="1"/>
            <p:nvPr/>
          </p:nvSpPr>
          <p:spPr>
            <a:xfrm>
              <a:off x="4800463" y="3774831"/>
              <a:ext cx="2200617" cy="2862322"/>
            </a:xfrm>
            <a:prstGeom prst="rect">
              <a:avLst/>
            </a:prstGeom>
            <a:noFill/>
          </p:spPr>
          <p:txBody>
            <a:bodyPr wrap="square" rtlCol="0">
              <a:spAutoFit/>
            </a:bodyPr>
            <a:lstStyle/>
            <a:p>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Feature Extraction: Implement feature extraction from song lyrics, including rhyme structures, orientation, and other linguistic elements, to enhance model understanding.</a:t>
              </a:r>
              <a:endParaRPr lang="en-ZA" dirty="0">
                <a:latin typeface="Source Sans Pro" panose="020B0503030403020204" pitchFamily="34" charset="0"/>
                <a:ea typeface="Source Sans Pro" panose="020B0503030403020204" pitchFamily="34" charset="0"/>
              </a:endParaRPr>
            </a:p>
          </p:txBody>
        </p:sp>
      </p:grpSp>
      <p:grpSp>
        <p:nvGrpSpPr>
          <p:cNvPr id="2" name="Group 1">
            <a:extLst>
              <a:ext uri="{FF2B5EF4-FFF2-40B4-BE49-F238E27FC236}">
                <a16:creationId xmlns:a16="http://schemas.microsoft.com/office/drawing/2014/main" id="{487B01A7-E7EC-DFB4-E834-2CE10915F390}"/>
              </a:ext>
            </a:extLst>
          </p:cNvPr>
          <p:cNvGrpSpPr/>
          <p:nvPr/>
        </p:nvGrpSpPr>
        <p:grpSpPr>
          <a:xfrm>
            <a:off x="2249954" y="0"/>
            <a:ext cx="2520460" cy="6858000"/>
            <a:chOff x="2249954" y="0"/>
            <a:chExt cx="2520460" cy="6858000"/>
          </a:xfrm>
        </p:grpSpPr>
        <p:sp>
          <p:nvSpPr>
            <p:cNvPr id="39" name="Freeform: Shape 38">
              <a:extLst>
                <a:ext uri="{FF2B5EF4-FFF2-40B4-BE49-F238E27FC236}">
                  <a16:creationId xmlns:a16="http://schemas.microsoft.com/office/drawing/2014/main" id="{1474B8E5-13F7-4CFE-64CA-7B01D3B409D0}"/>
                </a:ext>
              </a:extLst>
            </p:cNvPr>
            <p:cNvSpPr/>
            <p:nvPr/>
          </p:nvSpPr>
          <p:spPr>
            <a:xfrm>
              <a:off x="2249954" y="0"/>
              <a:ext cx="2520460" cy="6858000"/>
            </a:xfrm>
            <a:custGeom>
              <a:avLst/>
              <a:gdLst/>
              <a:ahLst/>
              <a:cxnLst/>
              <a:rect l="l" t="t" r="r" b="b"/>
              <a:pathLst>
                <a:path w="2520460" h="6858000">
                  <a:moveTo>
                    <a:pt x="1386807" y="977092"/>
                  </a:moveTo>
                  <a:lnTo>
                    <a:pt x="679116" y="1496363"/>
                  </a:lnTo>
                  <a:lnTo>
                    <a:pt x="943202" y="1858369"/>
                  </a:lnTo>
                  <a:lnTo>
                    <a:pt x="1345266" y="1548290"/>
                  </a:lnTo>
                  <a:lnTo>
                    <a:pt x="1345266" y="3128356"/>
                  </a:lnTo>
                  <a:lnTo>
                    <a:pt x="1855635" y="3128356"/>
                  </a:lnTo>
                  <a:lnTo>
                    <a:pt x="1855635" y="977092"/>
                  </a:ln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38" name="TextBox 37">
              <a:extLst>
                <a:ext uri="{FF2B5EF4-FFF2-40B4-BE49-F238E27FC236}">
                  <a16:creationId xmlns:a16="http://schemas.microsoft.com/office/drawing/2014/main" id="{06C76053-F7DE-553A-D8CA-835C5F28C63E}"/>
                </a:ext>
              </a:extLst>
            </p:cNvPr>
            <p:cNvSpPr txBox="1"/>
            <p:nvPr/>
          </p:nvSpPr>
          <p:spPr>
            <a:xfrm>
              <a:off x="2424900" y="3774831"/>
              <a:ext cx="2200617" cy="2585323"/>
            </a:xfrm>
            <a:prstGeom prst="rect">
              <a:avLst/>
            </a:prstGeom>
            <a:noFill/>
          </p:spPr>
          <p:txBody>
            <a:bodyPr wrap="square" rtlCol="0">
              <a:spAutoFit/>
            </a:bodyPr>
            <a:lstStyle/>
            <a:p>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Enhanced Dataset Quality: Improve the dataset quality by curating interpretations that provide in-depth analysis similar to the scholarly study of poetry. </a:t>
              </a:r>
              <a:endParaRPr lang="en-ZA" dirty="0">
                <a:latin typeface="Source Sans Pro" panose="020B0503030403020204" pitchFamily="34" charset="0"/>
                <a:ea typeface="Source Sans Pro" panose="020B0503030403020204" pitchFamily="34" charset="0"/>
              </a:endParaRPr>
            </a:p>
          </p:txBody>
        </p:sp>
      </p:grpSp>
    </p:spTree>
    <p:extLst>
      <p:ext uri="{BB962C8B-B14F-4D97-AF65-F5344CB8AC3E}">
        <p14:creationId xmlns:p14="http://schemas.microsoft.com/office/powerpoint/2010/main" val="2013235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a virtual reality goggles&#10;&#10;Description automatically generated">
            <a:extLst>
              <a:ext uri="{FF2B5EF4-FFF2-40B4-BE49-F238E27FC236}">
                <a16:creationId xmlns:a16="http://schemas.microsoft.com/office/drawing/2014/main" id="{8CE59A0A-449A-E361-351A-25BA79D2B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6896" cy="6858000"/>
          </a:xfrm>
          <a:prstGeom prst="rect">
            <a:avLst/>
          </a:prstGeom>
        </p:spPr>
      </p:pic>
      <p:grpSp>
        <p:nvGrpSpPr>
          <p:cNvPr id="6" name="Group 5">
            <a:extLst>
              <a:ext uri="{FF2B5EF4-FFF2-40B4-BE49-F238E27FC236}">
                <a16:creationId xmlns:a16="http://schemas.microsoft.com/office/drawing/2014/main" id="{C9217C74-D30D-CD88-FBED-2F1BE620FB03}"/>
              </a:ext>
            </a:extLst>
          </p:cNvPr>
          <p:cNvGrpSpPr/>
          <p:nvPr/>
        </p:nvGrpSpPr>
        <p:grpSpPr>
          <a:xfrm>
            <a:off x="238034" y="0"/>
            <a:ext cx="2520460" cy="6858000"/>
            <a:chOff x="9666441" y="0"/>
            <a:chExt cx="2520460" cy="6858000"/>
          </a:xfrm>
        </p:grpSpPr>
        <p:sp>
          <p:nvSpPr>
            <p:cNvPr id="42" name="Freeform: Shape 41">
              <a:extLst>
                <a:ext uri="{FF2B5EF4-FFF2-40B4-BE49-F238E27FC236}">
                  <a16:creationId xmlns:a16="http://schemas.microsoft.com/office/drawing/2014/main" id="{5E3405A0-693B-E779-4DA8-FFB55829F6E2}"/>
                </a:ext>
              </a:extLst>
            </p:cNvPr>
            <p:cNvSpPr/>
            <p:nvPr/>
          </p:nvSpPr>
          <p:spPr>
            <a:xfrm>
              <a:off x="9666441" y="0"/>
              <a:ext cx="2520460" cy="6858000"/>
            </a:xfrm>
            <a:custGeom>
              <a:avLst/>
              <a:gdLst/>
              <a:ahLst/>
              <a:cxnLst/>
              <a:rect l="l" t="t" r="r" b="b"/>
              <a:pathLst>
                <a:path w="2520460" h="6858000">
                  <a:moveTo>
                    <a:pt x="1566327" y="1499330"/>
                  </a:moveTo>
                  <a:lnTo>
                    <a:pt x="1575228" y="1499330"/>
                  </a:lnTo>
                  <a:lnTo>
                    <a:pt x="1575228" y="2296040"/>
                  </a:lnTo>
                  <a:lnTo>
                    <a:pt x="1055958" y="2296040"/>
                  </a:lnTo>
                  <a:close/>
                  <a:moveTo>
                    <a:pt x="1435767" y="977092"/>
                  </a:moveTo>
                  <a:lnTo>
                    <a:pt x="560425" y="2281203"/>
                  </a:lnTo>
                  <a:lnTo>
                    <a:pt x="560425" y="2708489"/>
                  </a:lnTo>
                  <a:lnTo>
                    <a:pt x="1572261" y="2708489"/>
                  </a:lnTo>
                  <a:lnTo>
                    <a:pt x="1572261" y="3128356"/>
                  </a:lnTo>
                  <a:lnTo>
                    <a:pt x="2049990" y="3128356"/>
                  </a:lnTo>
                  <a:lnTo>
                    <a:pt x="2049990" y="2708489"/>
                  </a:lnTo>
                  <a:lnTo>
                    <a:pt x="2343749" y="2708489"/>
                  </a:lnTo>
                  <a:lnTo>
                    <a:pt x="2343749" y="2296040"/>
                  </a:lnTo>
                  <a:lnTo>
                    <a:pt x="2047023" y="2296040"/>
                  </a:lnTo>
                  <a:lnTo>
                    <a:pt x="2047023" y="977092"/>
                  </a:ln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7" name="TextBox 6">
              <a:extLst>
                <a:ext uri="{FF2B5EF4-FFF2-40B4-BE49-F238E27FC236}">
                  <a16:creationId xmlns:a16="http://schemas.microsoft.com/office/drawing/2014/main" id="{5047AE6E-8676-40AC-19D2-837DFCC4F084}"/>
                </a:ext>
              </a:extLst>
            </p:cNvPr>
            <p:cNvSpPr txBox="1"/>
            <p:nvPr/>
          </p:nvSpPr>
          <p:spPr>
            <a:xfrm>
              <a:off x="9841387" y="3774831"/>
              <a:ext cx="2200617" cy="2308324"/>
            </a:xfrm>
            <a:prstGeom prst="rect">
              <a:avLst/>
            </a:prstGeom>
            <a:noFill/>
          </p:spPr>
          <p:txBody>
            <a:bodyPr wrap="square" rtlCol="0">
              <a:spAutoFit/>
            </a:bodyPr>
            <a:lstStyle/>
            <a:p>
              <a:r>
                <a:rPr lang="en-US" sz="1800" dirty="0">
                  <a:latin typeface="Source Sans Pro" panose="020B0503030403020204" pitchFamily="34" charset="0"/>
                  <a:ea typeface="Source Sans Pro" panose="020B0503030403020204" pitchFamily="34" charset="0"/>
                </a:rPr>
                <a:t>Experiment with Diverse Pre-trained Models: Given more substantial computing resources, experiment with pre-trained models</a:t>
              </a:r>
              <a:endParaRPr lang="en-ZA" dirty="0">
                <a:latin typeface="Source Sans Pro" panose="020B0503030403020204" pitchFamily="34" charset="0"/>
                <a:ea typeface="Source Sans Pro" panose="020B0503030403020204" pitchFamily="34" charset="0"/>
              </a:endParaRPr>
            </a:p>
          </p:txBody>
        </p:sp>
      </p:grpSp>
      <p:sp>
        <p:nvSpPr>
          <p:cNvPr id="31" name="Rectangle 30">
            <a:extLst>
              <a:ext uri="{FF2B5EF4-FFF2-40B4-BE49-F238E27FC236}">
                <a16:creationId xmlns:a16="http://schemas.microsoft.com/office/drawing/2014/main" id="{FD685578-D644-23C2-0A48-4E7ED5E400B2}"/>
              </a:ext>
            </a:extLst>
          </p:cNvPr>
          <p:cNvSpPr/>
          <p:nvPr/>
        </p:nvSpPr>
        <p:spPr>
          <a:xfrm rot="16200000">
            <a:off x="-2143423" y="2168770"/>
            <a:ext cx="6857999" cy="25204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ZA" sz="4400" dirty="0">
                <a:latin typeface="Source Sans Pro Black" panose="020B0803030403020204" pitchFamily="34" charset="0"/>
                <a:ea typeface="Source Sans Pro Black" panose="020B0803030403020204" pitchFamily="34" charset="0"/>
              </a:rPr>
              <a:t>Future work</a:t>
            </a:r>
          </a:p>
        </p:txBody>
      </p:sp>
      <p:grpSp>
        <p:nvGrpSpPr>
          <p:cNvPr id="5" name="Group 4">
            <a:extLst>
              <a:ext uri="{FF2B5EF4-FFF2-40B4-BE49-F238E27FC236}">
                <a16:creationId xmlns:a16="http://schemas.microsoft.com/office/drawing/2014/main" id="{0F590B7D-EF35-8307-90F9-E713D3117FA0}"/>
              </a:ext>
            </a:extLst>
          </p:cNvPr>
          <p:cNvGrpSpPr/>
          <p:nvPr/>
        </p:nvGrpSpPr>
        <p:grpSpPr>
          <a:xfrm>
            <a:off x="7145977" y="-1"/>
            <a:ext cx="2520460" cy="6858000"/>
            <a:chOff x="7145977" y="-1"/>
            <a:chExt cx="2520460" cy="6858000"/>
          </a:xfrm>
        </p:grpSpPr>
        <p:sp>
          <p:nvSpPr>
            <p:cNvPr id="41" name="Freeform: Shape 40">
              <a:extLst>
                <a:ext uri="{FF2B5EF4-FFF2-40B4-BE49-F238E27FC236}">
                  <a16:creationId xmlns:a16="http://schemas.microsoft.com/office/drawing/2014/main" id="{6594B3D3-1128-4B4F-885A-2F069DC318C8}"/>
                </a:ext>
              </a:extLst>
            </p:cNvPr>
            <p:cNvSpPr/>
            <p:nvPr/>
          </p:nvSpPr>
          <p:spPr>
            <a:xfrm>
              <a:off x="7145977" y="-1"/>
              <a:ext cx="2520460" cy="6858000"/>
            </a:xfrm>
            <a:custGeom>
              <a:avLst/>
              <a:gdLst/>
              <a:ahLst/>
              <a:cxnLst/>
              <a:rect l="l" t="t" r="r" b="b"/>
              <a:pathLst>
                <a:path w="2520460" h="6858000">
                  <a:moveTo>
                    <a:pt x="1447636" y="919231"/>
                  </a:moveTo>
                  <a:cubicBezTo>
                    <a:pt x="1358618" y="919231"/>
                    <a:pt x="1271579" y="930852"/>
                    <a:pt x="1186517" y="954096"/>
                  </a:cubicBezTo>
                  <a:cubicBezTo>
                    <a:pt x="1101456" y="977339"/>
                    <a:pt x="1023071" y="1011710"/>
                    <a:pt x="951362" y="1057208"/>
                  </a:cubicBezTo>
                  <a:cubicBezTo>
                    <a:pt x="879653" y="1102706"/>
                    <a:pt x="817341" y="1159579"/>
                    <a:pt x="764425" y="1227826"/>
                  </a:cubicBezTo>
                  <a:cubicBezTo>
                    <a:pt x="711508" y="1296073"/>
                    <a:pt x="672192" y="1375694"/>
                    <a:pt x="646476" y="1466690"/>
                  </a:cubicBezTo>
                  <a:lnTo>
                    <a:pt x="1119754" y="1574995"/>
                  </a:lnTo>
                  <a:cubicBezTo>
                    <a:pt x="1135579" y="1502792"/>
                    <a:pt x="1170445" y="1444930"/>
                    <a:pt x="1224350" y="1401410"/>
                  </a:cubicBezTo>
                  <a:cubicBezTo>
                    <a:pt x="1278255" y="1357891"/>
                    <a:pt x="1341804" y="1336131"/>
                    <a:pt x="1414996" y="1336131"/>
                  </a:cubicBezTo>
                  <a:cubicBezTo>
                    <a:pt x="1485221" y="1336131"/>
                    <a:pt x="1547781" y="1356407"/>
                    <a:pt x="1602675" y="1396960"/>
                  </a:cubicBezTo>
                  <a:cubicBezTo>
                    <a:pt x="1657570" y="1437512"/>
                    <a:pt x="1685017" y="1495868"/>
                    <a:pt x="1685017" y="1572028"/>
                  </a:cubicBezTo>
                  <a:cubicBezTo>
                    <a:pt x="1685017" y="1625439"/>
                    <a:pt x="1674384" y="1668216"/>
                    <a:pt x="1653119" y="1700362"/>
                  </a:cubicBezTo>
                  <a:cubicBezTo>
                    <a:pt x="1631853" y="1732507"/>
                    <a:pt x="1603417" y="1758224"/>
                    <a:pt x="1567810" y="1777511"/>
                  </a:cubicBezTo>
                  <a:cubicBezTo>
                    <a:pt x="1532203" y="1796798"/>
                    <a:pt x="1492145" y="1809903"/>
                    <a:pt x="1447636" y="1816827"/>
                  </a:cubicBezTo>
                  <a:cubicBezTo>
                    <a:pt x="1403127" y="1823751"/>
                    <a:pt x="1356640" y="1827212"/>
                    <a:pt x="1308175" y="1827212"/>
                  </a:cubicBezTo>
                  <a:lnTo>
                    <a:pt x="1159812" y="1827212"/>
                  </a:lnTo>
                  <a:lnTo>
                    <a:pt x="1159812" y="2201087"/>
                  </a:lnTo>
                  <a:lnTo>
                    <a:pt x="1296306" y="2201087"/>
                  </a:lnTo>
                  <a:cubicBezTo>
                    <a:pt x="1348727" y="2201087"/>
                    <a:pt x="1401396" y="2205785"/>
                    <a:pt x="1454312" y="2215182"/>
                  </a:cubicBezTo>
                  <a:cubicBezTo>
                    <a:pt x="1507229" y="2224578"/>
                    <a:pt x="1554457" y="2239909"/>
                    <a:pt x="1595999" y="2261174"/>
                  </a:cubicBezTo>
                  <a:cubicBezTo>
                    <a:pt x="1637541" y="2282440"/>
                    <a:pt x="1670923" y="2311370"/>
                    <a:pt x="1696144" y="2347967"/>
                  </a:cubicBezTo>
                  <a:cubicBezTo>
                    <a:pt x="1721366" y="2384563"/>
                    <a:pt x="1733977" y="2430061"/>
                    <a:pt x="1733977" y="2484461"/>
                  </a:cubicBezTo>
                  <a:cubicBezTo>
                    <a:pt x="1733977" y="2534904"/>
                    <a:pt x="1724333" y="2577435"/>
                    <a:pt x="1705046" y="2612053"/>
                  </a:cubicBezTo>
                  <a:cubicBezTo>
                    <a:pt x="1685759" y="2646671"/>
                    <a:pt x="1661279" y="2674612"/>
                    <a:pt x="1631606" y="2695878"/>
                  </a:cubicBezTo>
                  <a:cubicBezTo>
                    <a:pt x="1601934" y="2717143"/>
                    <a:pt x="1568552" y="2732721"/>
                    <a:pt x="1531461" y="2742612"/>
                  </a:cubicBezTo>
                  <a:cubicBezTo>
                    <a:pt x="1494371" y="2752503"/>
                    <a:pt x="1457527" y="2757448"/>
                    <a:pt x="1420931" y="2757448"/>
                  </a:cubicBezTo>
                  <a:cubicBezTo>
                    <a:pt x="1323011" y="2757448"/>
                    <a:pt x="1242895" y="2730743"/>
                    <a:pt x="1180583" y="2677332"/>
                  </a:cubicBezTo>
                  <a:cubicBezTo>
                    <a:pt x="1118270" y="2623922"/>
                    <a:pt x="1076729" y="2561609"/>
                    <a:pt x="1055958" y="2490395"/>
                  </a:cubicBezTo>
                  <a:lnTo>
                    <a:pt x="582680" y="2615020"/>
                  </a:lnTo>
                  <a:cubicBezTo>
                    <a:pt x="610374" y="2715907"/>
                    <a:pt x="652658" y="2802452"/>
                    <a:pt x="709530" y="2874655"/>
                  </a:cubicBezTo>
                  <a:cubicBezTo>
                    <a:pt x="766403" y="2946859"/>
                    <a:pt x="832672" y="3005709"/>
                    <a:pt x="908337" y="3051207"/>
                  </a:cubicBezTo>
                  <a:cubicBezTo>
                    <a:pt x="984002" y="3096706"/>
                    <a:pt x="1068074" y="3130582"/>
                    <a:pt x="1160554" y="3152836"/>
                  </a:cubicBezTo>
                  <a:cubicBezTo>
                    <a:pt x="1253033" y="3175090"/>
                    <a:pt x="1347738" y="3186218"/>
                    <a:pt x="1444669" y="3186218"/>
                  </a:cubicBezTo>
                  <a:cubicBezTo>
                    <a:pt x="1544567" y="3186218"/>
                    <a:pt x="1642486" y="3172618"/>
                    <a:pt x="1738428" y="3145418"/>
                  </a:cubicBezTo>
                  <a:cubicBezTo>
                    <a:pt x="1834369" y="3118218"/>
                    <a:pt x="1920914" y="3076676"/>
                    <a:pt x="1998063" y="3020793"/>
                  </a:cubicBezTo>
                  <a:cubicBezTo>
                    <a:pt x="2075212" y="2964910"/>
                    <a:pt x="2137524" y="2893942"/>
                    <a:pt x="2185001" y="2807892"/>
                  </a:cubicBezTo>
                  <a:cubicBezTo>
                    <a:pt x="2232477" y="2721841"/>
                    <a:pt x="2256215" y="2619966"/>
                    <a:pt x="2256215" y="2502264"/>
                  </a:cubicBezTo>
                  <a:cubicBezTo>
                    <a:pt x="2256215" y="2441930"/>
                    <a:pt x="2246077" y="2384810"/>
                    <a:pt x="2225800" y="2330905"/>
                  </a:cubicBezTo>
                  <a:cubicBezTo>
                    <a:pt x="2205524" y="2277000"/>
                    <a:pt x="2177088" y="2228287"/>
                    <a:pt x="2140491" y="2184767"/>
                  </a:cubicBezTo>
                  <a:cubicBezTo>
                    <a:pt x="2103895" y="2141248"/>
                    <a:pt x="2060375" y="2103909"/>
                    <a:pt x="2009932" y="2072753"/>
                  </a:cubicBezTo>
                  <a:cubicBezTo>
                    <a:pt x="1959489" y="2041597"/>
                    <a:pt x="1903605" y="2018601"/>
                    <a:pt x="1842282" y="2003764"/>
                  </a:cubicBezTo>
                  <a:lnTo>
                    <a:pt x="1842282" y="1994863"/>
                  </a:lnTo>
                  <a:cubicBezTo>
                    <a:pt x="1948114" y="1966179"/>
                    <a:pt x="2034907" y="1911037"/>
                    <a:pt x="2102659" y="1829438"/>
                  </a:cubicBezTo>
                  <a:cubicBezTo>
                    <a:pt x="2170411" y="1747838"/>
                    <a:pt x="2204288" y="1647199"/>
                    <a:pt x="2204288" y="1527519"/>
                  </a:cubicBezTo>
                  <a:cubicBezTo>
                    <a:pt x="2204288" y="1423665"/>
                    <a:pt x="2182528" y="1333905"/>
                    <a:pt x="2139008" y="1258240"/>
                  </a:cubicBezTo>
                  <a:cubicBezTo>
                    <a:pt x="2095488" y="1182575"/>
                    <a:pt x="2038368" y="1119273"/>
                    <a:pt x="1967649" y="1068335"/>
                  </a:cubicBezTo>
                  <a:cubicBezTo>
                    <a:pt x="1896929" y="1017397"/>
                    <a:pt x="1816318" y="979812"/>
                    <a:pt x="1725817" y="955580"/>
                  </a:cubicBezTo>
                  <a:cubicBezTo>
                    <a:pt x="1635315" y="931347"/>
                    <a:pt x="1542589" y="919231"/>
                    <a:pt x="1447636" y="919231"/>
                  </a:cubicBez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16" name="TextBox 15">
              <a:extLst>
                <a:ext uri="{FF2B5EF4-FFF2-40B4-BE49-F238E27FC236}">
                  <a16:creationId xmlns:a16="http://schemas.microsoft.com/office/drawing/2014/main" id="{25D28E02-D99F-980C-8015-6530C3AFEAEB}"/>
                </a:ext>
              </a:extLst>
            </p:cNvPr>
            <p:cNvSpPr txBox="1"/>
            <p:nvPr/>
          </p:nvSpPr>
          <p:spPr>
            <a:xfrm>
              <a:off x="7320923" y="3774830"/>
              <a:ext cx="2200617" cy="2585323"/>
            </a:xfrm>
            <a:prstGeom prst="rect">
              <a:avLst/>
            </a:prstGeom>
            <a:noFill/>
          </p:spPr>
          <p:txBody>
            <a:bodyPr wrap="square" rtlCol="0">
              <a:spAutoFit/>
            </a:bodyPr>
            <a:lstStyle/>
            <a:p>
              <a:pPr marR="0" lvl="0">
                <a:tabLst>
                  <a:tab pos="457200" algn="l"/>
                </a:tabLst>
              </a:pPr>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Incorporate Artist and Context Data: Expand the dataset to include information about the song's artist(s) and the historical context in which it was written.</a:t>
              </a:r>
              <a:endParaRPr lang="en-ZA" sz="1800" dirty="0">
                <a:effectLst/>
                <a:latin typeface="Source Sans Pro" panose="020B0503030403020204" pitchFamily="34" charset="0"/>
                <a:ea typeface="Source Sans Pro" panose="020B0503030403020204" pitchFamily="34" charset="0"/>
              </a:endParaRPr>
            </a:p>
          </p:txBody>
        </p:sp>
      </p:grpSp>
      <p:grpSp>
        <p:nvGrpSpPr>
          <p:cNvPr id="4" name="Group 3">
            <a:extLst>
              <a:ext uri="{FF2B5EF4-FFF2-40B4-BE49-F238E27FC236}">
                <a16:creationId xmlns:a16="http://schemas.microsoft.com/office/drawing/2014/main" id="{7DC16076-101E-F92A-63F1-A4928B4A754B}"/>
              </a:ext>
            </a:extLst>
          </p:cNvPr>
          <p:cNvGrpSpPr/>
          <p:nvPr/>
        </p:nvGrpSpPr>
        <p:grpSpPr>
          <a:xfrm>
            <a:off x="4625517" y="0"/>
            <a:ext cx="2520460" cy="6858000"/>
            <a:chOff x="4625517" y="0"/>
            <a:chExt cx="2520460" cy="6858000"/>
          </a:xfrm>
        </p:grpSpPr>
        <p:sp>
          <p:nvSpPr>
            <p:cNvPr id="40" name="Freeform: Shape 39">
              <a:extLst>
                <a:ext uri="{FF2B5EF4-FFF2-40B4-BE49-F238E27FC236}">
                  <a16:creationId xmlns:a16="http://schemas.microsoft.com/office/drawing/2014/main" id="{E801FF89-7DBB-CBBA-F87C-13F1F6C1B6EB}"/>
                </a:ext>
              </a:extLst>
            </p:cNvPr>
            <p:cNvSpPr/>
            <p:nvPr/>
          </p:nvSpPr>
          <p:spPr>
            <a:xfrm>
              <a:off x="4625517" y="0"/>
              <a:ext cx="2520460" cy="6858000"/>
            </a:xfrm>
            <a:custGeom>
              <a:avLst/>
              <a:gdLst/>
              <a:ahLst/>
              <a:cxnLst/>
              <a:rect l="l" t="t" r="r" b="b"/>
              <a:pathLst>
                <a:path w="2520460" h="6858000">
                  <a:moveTo>
                    <a:pt x="1466923" y="919231"/>
                  </a:moveTo>
                  <a:cubicBezTo>
                    <a:pt x="1361091" y="919231"/>
                    <a:pt x="1261193" y="935056"/>
                    <a:pt x="1167230" y="966707"/>
                  </a:cubicBezTo>
                  <a:cubicBezTo>
                    <a:pt x="1073267" y="998358"/>
                    <a:pt x="989689" y="1043855"/>
                    <a:pt x="916497" y="1103201"/>
                  </a:cubicBezTo>
                  <a:cubicBezTo>
                    <a:pt x="843304" y="1162546"/>
                    <a:pt x="782970" y="1234749"/>
                    <a:pt x="735494" y="1319811"/>
                  </a:cubicBezTo>
                  <a:cubicBezTo>
                    <a:pt x="688018" y="1404872"/>
                    <a:pt x="658345" y="1502297"/>
                    <a:pt x="646476" y="1612086"/>
                  </a:cubicBezTo>
                  <a:lnTo>
                    <a:pt x="1134590" y="1678849"/>
                  </a:lnTo>
                  <a:cubicBezTo>
                    <a:pt x="1145470" y="1581919"/>
                    <a:pt x="1177616" y="1503534"/>
                    <a:pt x="1231026" y="1443694"/>
                  </a:cubicBezTo>
                  <a:cubicBezTo>
                    <a:pt x="1284437" y="1383854"/>
                    <a:pt x="1353673" y="1353934"/>
                    <a:pt x="1438735" y="1353934"/>
                  </a:cubicBezTo>
                  <a:cubicBezTo>
                    <a:pt x="1519840" y="1353934"/>
                    <a:pt x="1584625" y="1377672"/>
                    <a:pt x="1633090" y="1425149"/>
                  </a:cubicBezTo>
                  <a:cubicBezTo>
                    <a:pt x="1681555" y="1472625"/>
                    <a:pt x="1705788" y="1534937"/>
                    <a:pt x="1705788" y="1612086"/>
                  </a:cubicBezTo>
                  <a:cubicBezTo>
                    <a:pt x="1705788" y="1677366"/>
                    <a:pt x="1689715" y="1736216"/>
                    <a:pt x="1657570" y="1788638"/>
                  </a:cubicBezTo>
                  <a:cubicBezTo>
                    <a:pt x="1625425" y="1841060"/>
                    <a:pt x="1583141" y="1892492"/>
                    <a:pt x="1530720" y="1942936"/>
                  </a:cubicBezTo>
                  <a:lnTo>
                    <a:pt x="690985" y="2702554"/>
                  </a:lnTo>
                  <a:lnTo>
                    <a:pt x="690985" y="3128356"/>
                  </a:lnTo>
                  <a:lnTo>
                    <a:pt x="2247313" y="3128356"/>
                  </a:lnTo>
                  <a:lnTo>
                    <a:pt x="2247313" y="2684751"/>
                  </a:lnTo>
                  <a:lnTo>
                    <a:pt x="1369004" y="2684751"/>
                  </a:lnTo>
                  <a:lnTo>
                    <a:pt x="1867504" y="2241145"/>
                  </a:lnTo>
                  <a:cubicBezTo>
                    <a:pt x="1915969" y="2196636"/>
                    <a:pt x="1962951" y="2151633"/>
                    <a:pt x="2008449" y="2106135"/>
                  </a:cubicBezTo>
                  <a:cubicBezTo>
                    <a:pt x="2053947" y="2060637"/>
                    <a:pt x="2094499" y="2011430"/>
                    <a:pt x="2130106" y="1958514"/>
                  </a:cubicBezTo>
                  <a:cubicBezTo>
                    <a:pt x="2165713" y="1905597"/>
                    <a:pt x="2193655" y="1848231"/>
                    <a:pt x="2213931" y="1786413"/>
                  </a:cubicBezTo>
                  <a:cubicBezTo>
                    <a:pt x="2234208" y="1724595"/>
                    <a:pt x="2244346" y="1655606"/>
                    <a:pt x="2244346" y="1579446"/>
                  </a:cubicBezTo>
                  <a:cubicBezTo>
                    <a:pt x="2244346" y="1467679"/>
                    <a:pt x="2222586" y="1370254"/>
                    <a:pt x="2179066" y="1287171"/>
                  </a:cubicBezTo>
                  <a:cubicBezTo>
                    <a:pt x="2135546" y="1204088"/>
                    <a:pt x="2077190" y="1135099"/>
                    <a:pt x="2003998" y="1080204"/>
                  </a:cubicBezTo>
                  <a:cubicBezTo>
                    <a:pt x="1930805" y="1025310"/>
                    <a:pt x="1847722" y="984758"/>
                    <a:pt x="1754748" y="958547"/>
                  </a:cubicBezTo>
                  <a:cubicBezTo>
                    <a:pt x="1661774" y="932336"/>
                    <a:pt x="1565832" y="919231"/>
                    <a:pt x="1466923" y="919231"/>
                  </a:cubicBez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34" name="TextBox 33">
              <a:extLst>
                <a:ext uri="{FF2B5EF4-FFF2-40B4-BE49-F238E27FC236}">
                  <a16:creationId xmlns:a16="http://schemas.microsoft.com/office/drawing/2014/main" id="{69506352-0A02-4585-9D44-98933468CD97}"/>
                </a:ext>
              </a:extLst>
            </p:cNvPr>
            <p:cNvSpPr txBox="1"/>
            <p:nvPr/>
          </p:nvSpPr>
          <p:spPr>
            <a:xfrm>
              <a:off x="4800463" y="3774831"/>
              <a:ext cx="2200617" cy="2862322"/>
            </a:xfrm>
            <a:prstGeom prst="rect">
              <a:avLst/>
            </a:prstGeom>
            <a:noFill/>
          </p:spPr>
          <p:txBody>
            <a:bodyPr wrap="square" rtlCol="0">
              <a:spAutoFit/>
            </a:bodyPr>
            <a:lstStyle/>
            <a:p>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Feature Extraction: Implement feature extraction from song lyrics, including rhyme structures, orientation, and other linguistic elements, to enhance model understanding.</a:t>
              </a:r>
              <a:endParaRPr lang="en-ZA" dirty="0">
                <a:latin typeface="Source Sans Pro" panose="020B0503030403020204" pitchFamily="34" charset="0"/>
                <a:ea typeface="Source Sans Pro" panose="020B0503030403020204" pitchFamily="34" charset="0"/>
              </a:endParaRPr>
            </a:p>
          </p:txBody>
        </p:sp>
      </p:grpSp>
      <p:grpSp>
        <p:nvGrpSpPr>
          <p:cNvPr id="2" name="Group 1">
            <a:extLst>
              <a:ext uri="{FF2B5EF4-FFF2-40B4-BE49-F238E27FC236}">
                <a16:creationId xmlns:a16="http://schemas.microsoft.com/office/drawing/2014/main" id="{487B01A7-E7EC-DFB4-E834-2CE10915F390}"/>
              </a:ext>
            </a:extLst>
          </p:cNvPr>
          <p:cNvGrpSpPr/>
          <p:nvPr/>
        </p:nvGrpSpPr>
        <p:grpSpPr>
          <a:xfrm>
            <a:off x="2249954" y="0"/>
            <a:ext cx="2520460" cy="6858000"/>
            <a:chOff x="2249954" y="0"/>
            <a:chExt cx="2520460" cy="6858000"/>
          </a:xfrm>
        </p:grpSpPr>
        <p:sp>
          <p:nvSpPr>
            <p:cNvPr id="39" name="Freeform: Shape 38">
              <a:extLst>
                <a:ext uri="{FF2B5EF4-FFF2-40B4-BE49-F238E27FC236}">
                  <a16:creationId xmlns:a16="http://schemas.microsoft.com/office/drawing/2014/main" id="{1474B8E5-13F7-4CFE-64CA-7B01D3B409D0}"/>
                </a:ext>
              </a:extLst>
            </p:cNvPr>
            <p:cNvSpPr/>
            <p:nvPr/>
          </p:nvSpPr>
          <p:spPr>
            <a:xfrm>
              <a:off x="2249954" y="0"/>
              <a:ext cx="2520460" cy="6858000"/>
            </a:xfrm>
            <a:custGeom>
              <a:avLst/>
              <a:gdLst/>
              <a:ahLst/>
              <a:cxnLst/>
              <a:rect l="l" t="t" r="r" b="b"/>
              <a:pathLst>
                <a:path w="2520460" h="6858000">
                  <a:moveTo>
                    <a:pt x="1386807" y="977092"/>
                  </a:moveTo>
                  <a:lnTo>
                    <a:pt x="679116" y="1496363"/>
                  </a:lnTo>
                  <a:lnTo>
                    <a:pt x="943202" y="1858369"/>
                  </a:lnTo>
                  <a:lnTo>
                    <a:pt x="1345266" y="1548290"/>
                  </a:lnTo>
                  <a:lnTo>
                    <a:pt x="1345266" y="3128356"/>
                  </a:lnTo>
                  <a:lnTo>
                    <a:pt x="1855635" y="3128356"/>
                  </a:lnTo>
                  <a:lnTo>
                    <a:pt x="1855635" y="977092"/>
                  </a:ln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38" name="TextBox 37">
              <a:extLst>
                <a:ext uri="{FF2B5EF4-FFF2-40B4-BE49-F238E27FC236}">
                  <a16:creationId xmlns:a16="http://schemas.microsoft.com/office/drawing/2014/main" id="{06C76053-F7DE-553A-D8CA-835C5F28C63E}"/>
                </a:ext>
              </a:extLst>
            </p:cNvPr>
            <p:cNvSpPr txBox="1"/>
            <p:nvPr/>
          </p:nvSpPr>
          <p:spPr>
            <a:xfrm>
              <a:off x="2424900" y="3774831"/>
              <a:ext cx="2200617" cy="2585323"/>
            </a:xfrm>
            <a:prstGeom prst="rect">
              <a:avLst/>
            </a:prstGeom>
            <a:noFill/>
          </p:spPr>
          <p:txBody>
            <a:bodyPr wrap="square" rtlCol="0">
              <a:spAutoFit/>
            </a:bodyPr>
            <a:lstStyle/>
            <a:p>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Enhanced Dataset Quality: Improve the dataset quality by curating interpretations that provide in-depth analysis similar to the scholarly study of poetry. </a:t>
              </a:r>
              <a:endParaRPr lang="en-ZA" dirty="0">
                <a:latin typeface="Source Sans Pro" panose="020B0503030403020204" pitchFamily="34" charset="0"/>
                <a:ea typeface="Source Sans Pro" panose="020B0503030403020204" pitchFamily="34" charset="0"/>
              </a:endParaRPr>
            </a:p>
          </p:txBody>
        </p:sp>
      </p:grpSp>
    </p:spTree>
    <p:extLst>
      <p:ext uri="{BB962C8B-B14F-4D97-AF65-F5344CB8AC3E}">
        <p14:creationId xmlns:p14="http://schemas.microsoft.com/office/powerpoint/2010/main" val="3178596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earing a virtual reality goggles&#10;&#10;Description automatically generated">
            <a:extLst>
              <a:ext uri="{FF2B5EF4-FFF2-40B4-BE49-F238E27FC236}">
                <a16:creationId xmlns:a16="http://schemas.microsoft.com/office/drawing/2014/main" id="{8CE59A0A-449A-E361-351A-25BA79D2B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6896" cy="6858000"/>
          </a:xfrm>
          <a:prstGeom prst="rect">
            <a:avLst/>
          </a:prstGeom>
        </p:spPr>
      </p:pic>
      <p:grpSp>
        <p:nvGrpSpPr>
          <p:cNvPr id="6" name="Group 5">
            <a:extLst>
              <a:ext uri="{FF2B5EF4-FFF2-40B4-BE49-F238E27FC236}">
                <a16:creationId xmlns:a16="http://schemas.microsoft.com/office/drawing/2014/main" id="{C9217C74-D30D-CD88-FBED-2F1BE620FB03}"/>
              </a:ext>
            </a:extLst>
          </p:cNvPr>
          <p:cNvGrpSpPr/>
          <p:nvPr/>
        </p:nvGrpSpPr>
        <p:grpSpPr>
          <a:xfrm>
            <a:off x="9666441" y="0"/>
            <a:ext cx="2520460" cy="6858000"/>
            <a:chOff x="9666441" y="0"/>
            <a:chExt cx="2520460" cy="6858000"/>
          </a:xfrm>
        </p:grpSpPr>
        <p:sp>
          <p:nvSpPr>
            <p:cNvPr id="42" name="Freeform: Shape 41">
              <a:extLst>
                <a:ext uri="{FF2B5EF4-FFF2-40B4-BE49-F238E27FC236}">
                  <a16:creationId xmlns:a16="http://schemas.microsoft.com/office/drawing/2014/main" id="{5E3405A0-693B-E779-4DA8-FFB55829F6E2}"/>
                </a:ext>
              </a:extLst>
            </p:cNvPr>
            <p:cNvSpPr/>
            <p:nvPr/>
          </p:nvSpPr>
          <p:spPr>
            <a:xfrm>
              <a:off x="9666441" y="0"/>
              <a:ext cx="2520460" cy="6858000"/>
            </a:xfrm>
            <a:custGeom>
              <a:avLst/>
              <a:gdLst/>
              <a:ahLst/>
              <a:cxnLst/>
              <a:rect l="l" t="t" r="r" b="b"/>
              <a:pathLst>
                <a:path w="2520460" h="6858000">
                  <a:moveTo>
                    <a:pt x="1566327" y="1499330"/>
                  </a:moveTo>
                  <a:lnTo>
                    <a:pt x="1575228" y="1499330"/>
                  </a:lnTo>
                  <a:lnTo>
                    <a:pt x="1575228" y="2296040"/>
                  </a:lnTo>
                  <a:lnTo>
                    <a:pt x="1055958" y="2296040"/>
                  </a:lnTo>
                  <a:close/>
                  <a:moveTo>
                    <a:pt x="1435767" y="977092"/>
                  </a:moveTo>
                  <a:lnTo>
                    <a:pt x="560425" y="2281203"/>
                  </a:lnTo>
                  <a:lnTo>
                    <a:pt x="560425" y="2708489"/>
                  </a:lnTo>
                  <a:lnTo>
                    <a:pt x="1572261" y="2708489"/>
                  </a:lnTo>
                  <a:lnTo>
                    <a:pt x="1572261" y="3128356"/>
                  </a:lnTo>
                  <a:lnTo>
                    <a:pt x="2049990" y="3128356"/>
                  </a:lnTo>
                  <a:lnTo>
                    <a:pt x="2049990" y="2708489"/>
                  </a:lnTo>
                  <a:lnTo>
                    <a:pt x="2343749" y="2708489"/>
                  </a:lnTo>
                  <a:lnTo>
                    <a:pt x="2343749" y="2296040"/>
                  </a:lnTo>
                  <a:lnTo>
                    <a:pt x="2047023" y="2296040"/>
                  </a:lnTo>
                  <a:lnTo>
                    <a:pt x="2047023" y="977092"/>
                  </a:ln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7" name="TextBox 6">
              <a:extLst>
                <a:ext uri="{FF2B5EF4-FFF2-40B4-BE49-F238E27FC236}">
                  <a16:creationId xmlns:a16="http://schemas.microsoft.com/office/drawing/2014/main" id="{5047AE6E-8676-40AC-19D2-837DFCC4F084}"/>
                </a:ext>
              </a:extLst>
            </p:cNvPr>
            <p:cNvSpPr txBox="1"/>
            <p:nvPr/>
          </p:nvSpPr>
          <p:spPr>
            <a:xfrm>
              <a:off x="9841387" y="3774831"/>
              <a:ext cx="2200617" cy="2308324"/>
            </a:xfrm>
            <a:prstGeom prst="rect">
              <a:avLst/>
            </a:prstGeom>
            <a:noFill/>
          </p:spPr>
          <p:txBody>
            <a:bodyPr wrap="square" rtlCol="0">
              <a:spAutoFit/>
            </a:bodyPr>
            <a:lstStyle/>
            <a:p>
              <a:r>
                <a:rPr lang="en-US" sz="1800" dirty="0">
                  <a:latin typeface="Source Sans Pro" panose="020B0503030403020204" pitchFamily="34" charset="0"/>
                  <a:ea typeface="Source Sans Pro" panose="020B0503030403020204" pitchFamily="34" charset="0"/>
                </a:rPr>
                <a:t>Experiment with Diverse Pre-trained Models: Given more substantial computing resources, experiment with pre-trained models</a:t>
              </a:r>
              <a:endParaRPr lang="en-ZA" dirty="0">
                <a:latin typeface="Source Sans Pro" panose="020B0503030403020204" pitchFamily="34" charset="0"/>
                <a:ea typeface="Source Sans Pro" panose="020B0503030403020204" pitchFamily="34" charset="0"/>
              </a:endParaRPr>
            </a:p>
          </p:txBody>
        </p:sp>
      </p:grpSp>
      <p:sp>
        <p:nvSpPr>
          <p:cNvPr id="31" name="Rectangle 30">
            <a:extLst>
              <a:ext uri="{FF2B5EF4-FFF2-40B4-BE49-F238E27FC236}">
                <a16:creationId xmlns:a16="http://schemas.microsoft.com/office/drawing/2014/main" id="{FD685578-D644-23C2-0A48-4E7ED5E400B2}"/>
              </a:ext>
            </a:extLst>
          </p:cNvPr>
          <p:cNvSpPr/>
          <p:nvPr/>
        </p:nvSpPr>
        <p:spPr>
          <a:xfrm rot="16200000">
            <a:off x="-2156096" y="2156097"/>
            <a:ext cx="6857999" cy="254580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ZA" sz="4400" dirty="0">
                <a:latin typeface="Source Sans Pro Black" panose="020B0803030403020204" pitchFamily="34" charset="0"/>
                <a:ea typeface="Source Sans Pro Black" panose="020B0803030403020204" pitchFamily="34" charset="0"/>
              </a:rPr>
              <a:t>Future work</a:t>
            </a:r>
          </a:p>
        </p:txBody>
      </p:sp>
      <p:grpSp>
        <p:nvGrpSpPr>
          <p:cNvPr id="5" name="Group 4">
            <a:extLst>
              <a:ext uri="{FF2B5EF4-FFF2-40B4-BE49-F238E27FC236}">
                <a16:creationId xmlns:a16="http://schemas.microsoft.com/office/drawing/2014/main" id="{0F590B7D-EF35-8307-90F9-E713D3117FA0}"/>
              </a:ext>
            </a:extLst>
          </p:cNvPr>
          <p:cNvGrpSpPr/>
          <p:nvPr/>
        </p:nvGrpSpPr>
        <p:grpSpPr>
          <a:xfrm>
            <a:off x="7145977" y="-1"/>
            <a:ext cx="2520460" cy="6858000"/>
            <a:chOff x="7145977" y="-1"/>
            <a:chExt cx="2520460" cy="6858000"/>
          </a:xfrm>
        </p:grpSpPr>
        <p:sp>
          <p:nvSpPr>
            <p:cNvPr id="41" name="Freeform: Shape 40">
              <a:extLst>
                <a:ext uri="{FF2B5EF4-FFF2-40B4-BE49-F238E27FC236}">
                  <a16:creationId xmlns:a16="http://schemas.microsoft.com/office/drawing/2014/main" id="{6594B3D3-1128-4B4F-885A-2F069DC318C8}"/>
                </a:ext>
              </a:extLst>
            </p:cNvPr>
            <p:cNvSpPr/>
            <p:nvPr/>
          </p:nvSpPr>
          <p:spPr>
            <a:xfrm>
              <a:off x="7145977" y="-1"/>
              <a:ext cx="2520460" cy="6858000"/>
            </a:xfrm>
            <a:custGeom>
              <a:avLst/>
              <a:gdLst/>
              <a:ahLst/>
              <a:cxnLst/>
              <a:rect l="l" t="t" r="r" b="b"/>
              <a:pathLst>
                <a:path w="2520460" h="6858000">
                  <a:moveTo>
                    <a:pt x="1447636" y="919231"/>
                  </a:moveTo>
                  <a:cubicBezTo>
                    <a:pt x="1358618" y="919231"/>
                    <a:pt x="1271579" y="930852"/>
                    <a:pt x="1186517" y="954096"/>
                  </a:cubicBezTo>
                  <a:cubicBezTo>
                    <a:pt x="1101456" y="977339"/>
                    <a:pt x="1023071" y="1011710"/>
                    <a:pt x="951362" y="1057208"/>
                  </a:cubicBezTo>
                  <a:cubicBezTo>
                    <a:pt x="879653" y="1102706"/>
                    <a:pt x="817341" y="1159579"/>
                    <a:pt x="764425" y="1227826"/>
                  </a:cubicBezTo>
                  <a:cubicBezTo>
                    <a:pt x="711508" y="1296073"/>
                    <a:pt x="672192" y="1375694"/>
                    <a:pt x="646476" y="1466690"/>
                  </a:cubicBezTo>
                  <a:lnTo>
                    <a:pt x="1119754" y="1574995"/>
                  </a:lnTo>
                  <a:cubicBezTo>
                    <a:pt x="1135579" y="1502792"/>
                    <a:pt x="1170445" y="1444930"/>
                    <a:pt x="1224350" y="1401410"/>
                  </a:cubicBezTo>
                  <a:cubicBezTo>
                    <a:pt x="1278255" y="1357891"/>
                    <a:pt x="1341804" y="1336131"/>
                    <a:pt x="1414996" y="1336131"/>
                  </a:cubicBezTo>
                  <a:cubicBezTo>
                    <a:pt x="1485221" y="1336131"/>
                    <a:pt x="1547781" y="1356407"/>
                    <a:pt x="1602675" y="1396960"/>
                  </a:cubicBezTo>
                  <a:cubicBezTo>
                    <a:pt x="1657570" y="1437512"/>
                    <a:pt x="1685017" y="1495868"/>
                    <a:pt x="1685017" y="1572028"/>
                  </a:cubicBezTo>
                  <a:cubicBezTo>
                    <a:pt x="1685017" y="1625439"/>
                    <a:pt x="1674384" y="1668216"/>
                    <a:pt x="1653119" y="1700362"/>
                  </a:cubicBezTo>
                  <a:cubicBezTo>
                    <a:pt x="1631853" y="1732507"/>
                    <a:pt x="1603417" y="1758224"/>
                    <a:pt x="1567810" y="1777511"/>
                  </a:cubicBezTo>
                  <a:cubicBezTo>
                    <a:pt x="1532203" y="1796798"/>
                    <a:pt x="1492145" y="1809903"/>
                    <a:pt x="1447636" y="1816827"/>
                  </a:cubicBezTo>
                  <a:cubicBezTo>
                    <a:pt x="1403127" y="1823751"/>
                    <a:pt x="1356640" y="1827212"/>
                    <a:pt x="1308175" y="1827212"/>
                  </a:cubicBezTo>
                  <a:lnTo>
                    <a:pt x="1159812" y="1827212"/>
                  </a:lnTo>
                  <a:lnTo>
                    <a:pt x="1159812" y="2201087"/>
                  </a:lnTo>
                  <a:lnTo>
                    <a:pt x="1296306" y="2201087"/>
                  </a:lnTo>
                  <a:cubicBezTo>
                    <a:pt x="1348727" y="2201087"/>
                    <a:pt x="1401396" y="2205785"/>
                    <a:pt x="1454312" y="2215182"/>
                  </a:cubicBezTo>
                  <a:cubicBezTo>
                    <a:pt x="1507229" y="2224578"/>
                    <a:pt x="1554457" y="2239909"/>
                    <a:pt x="1595999" y="2261174"/>
                  </a:cubicBezTo>
                  <a:cubicBezTo>
                    <a:pt x="1637541" y="2282440"/>
                    <a:pt x="1670923" y="2311370"/>
                    <a:pt x="1696144" y="2347967"/>
                  </a:cubicBezTo>
                  <a:cubicBezTo>
                    <a:pt x="1721366" y="2384563"/>
                    <a:pt x="1733977" y="2430061"/>
                    <a:pt x="1733977" y="2484461"/>
                  </a:cubicBezTo>
                  <a:cubicBezTo>
                    <a:pt x="1733977" y="2534904"/>
                    <a:pt x="1724333" y="2577435"/>
                    <a:pt x="1705046" y="2612053"/>
                  </a:cubicBezTo>
                  <a:cubicBezTo>
                    <a:pt x="1685759" y="2646671"/>
                    <a:pt x="1661279" y="2674612"/>
                    <a:pt x="1631606" y="2695878"/>
                  </a:cubicBezTo>
                  <a:cubicBezTo>
                    <a:pt x="1601934" y="2717143"/>
                    <a:pt x="1568552" y="2732721"/>
                    <a:pt x="1531461" y="2742612"/>
                  </a:cubicBezTo>
                  <a:cubicBezTo>
                    <a:pt x="1494371" y="2752503"/>
                    <a:pt x="1457527" y="2757448"/>
                    <a:pt x="1420931" y="2757448"/>
                  </a:cubicBezTo>
                  <a:cubicBezTo>
                    <a:pt x="1323011" y="2757448"/>
                    <a:pt x="1242895" y="2730743"/>
                    <a:pt x="1180583" y="2677332"/>
                  </a:cubicBezTo>
                  <a:cubicBezTo>
                    <a:pt x="1118270" y="2623922"/>
                    <a:pt x="1076729" y="2561609"/>
                    <a:pt x="1055958" y="2490395"/>
                  </a:cubicBezTo>
                  <a:lnTo>
                    <a:pt x="582680" y="2615020"/>
                  </a:lnTo>
                  <a:cubicBezTo>
                    <a:pt x="610374" y="2715907"/>
                    <a:pt x="652658" y="2802452"/>
                    <a:pt x="709530" y="2874655"/>
                  </a:cubicBezTo>
                  <a:cubicBezTo>
                    <a:pt x="766403" y="2946859"/>
                    <a:pt x="832672" y="3005709"/>
                    <a:pt x="908337" y="3051207"/>
                  </a:cubicBezTo>
                  <a:cubicBezTo>
                    <a:pt x="984002" y="3096706"/>
                    <a:pt x="1068074" y="3130582"/>
                    <a:pt x="1160554" y="3152836"/>
                  </a:cubicBezTo>
                  <a:cubicBezTo>
                    <a:pt x="1253033" y="3175090"/>
                    <a:pt x="1347738" y="3186218"/>
                    <a:pt x="1444669" y="3186218"/>
                  </a:cubicBezTo>
                  <a:cubicBezTo>
                    <a:pt x="1544567" y="3186218"/>
                    <a:pt x="1642486" y="3172618"/>
                    <a:pt x="1738428" y="3145418"/>
                  </a:cubicBezTo>
                  <a:cubicBezTo>
                    <a:pt x="1834369" y="3118218"/>
                    <a:pt x="1920914" y="3076676"/>
                    <a:pt x="1998063" y="3020793"/>
                  </a:cubicBezTo>
                  <a:cubicBezTo>
                    <a:pt x="2075212" y="2964910"/>
                    <a:pt x="2137524" y="2893942"/>
                    <a:pt x="2185001" y="2807892"/>
                  </a:cubicBezTo>
                  <a:cubicBezTo>
                    <a:pt x="2232477" y="2721841"/>
                    <a:pt x="2256215" y="2619966"/>
                    <a:pt x="2256215" y="2502264"/>
                  </a:cubicBezTo>
                  <a:cubicBezTo>
                    <a:pt x="2256215" y="2441930"/>
                    <a:pt x="2246077" y="2384810"/>
                    <a:pt x="2225800" y="2330905"/>
                  </a:cubicBezTo>
                  <a:cubicBezTo>
                    <a:pt x="2205524" y="2277000"/>
                    <a:pt x="2177088" y="2228287"/>
                    <a:pt x="2140491" y="2184767"/>
                  </a:cubicBezTo>
                  <a:cubicBezTo>
                    <a:pt x="2103895" y="2141248"/>
                    <a:pt x="2060375" y="2103909"/>
                    <a:pt x="2009932" y="2072753"/>
                  </a:cubicBezTo>
                  <a:cubicBezTo>
                    <a:pt x="1959489" y="2041597"/>
                    <a:pt x="1903605" y="2018601"/>
                    <a:pt x="1842282" y="2003764"/>
                  </a:cubicBezTo>
                  <a:lnTo>
                    <a:pt x="1842282" y="1994863"/>
                  </a:lnTo>
                  <a:cubicBezTo>
                    <a:pt x="1948114" y="1966179"/>
                    <a:pt x="2034907" y="1911037"/>
                    <a:pt x="2102659" y="1829438"/>
                  </a:cubicBezTo>
                  <a:cubicBezTo>
                    <a:pt x="2170411" y="1747838"/>
                    <a:pt x="2204288" y="1647199"/>
                    <a:pt x="2204288" y="1527519"/>
                  </a:cubicBezTo>
                  <a:cubicBezTo>
                    <a:pt x="2204288" y="1423665"/>
                    <a:pt x="2182528" y="1333905"/>
                    <a:pt x="2139008" y="1258240"/>
                  </a:cubicBezTo>
                  <a:cubicBezTo>
                    <a:pt x="2095488" y="1182575"/>
                    <a:pt x="2038368" y="1119273"/>
                    <a:pt x="1967649" y="1068335"/>
                  </a:cubicBezTo>
                  <a:cubicBezTo>
                    <a:pt x="1896929" y="1017397"/>
                    <a:pt x="1816318" y="979812"/>
                    <a:pt x="1725817" y="955580"/>
                  </a:cubicBezTo>
                  <a:cubicBezTo>
                    <a:pt x="1635315" y="931347"/>
                    <a:pt x="1542589" y="919231"/>
                    <a:pt x="1447636" y="919231"/>
                  </a:cubicBez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16" name="TextBox 15">
              <a:extLst>
                <a:ext uri="{FF2B5EF4-FFF2-40B4-BE49-F238E27FC236}">
                  <a16:creationId xmlns:a16="http://schemas.microsoft.com/office/drawing/2014/main" id="{25D28E02-D99F-980C-8015-6530C3AFEAEB}"/>
                </a:ext>
              </a:extLst>
            </p:cNvPr>
            <p:cNvSpPr txBox="1"/>
            <p:nvPr/>
          </p:nvSpPr>
          <p:spPr>
            <a:xfrm>
              <a:off x="7320923" y="3774830"/>
              <a:ext cx="2200617" cy="2585323"/>
            </a:xfrm>
            <a:prstGeom prst="rect">
              <a:avLst/>
            </a:prstGeom>
            <a:noFill/>
          </p:spPr>
          <p:txBody>
            <a:bodyPr wrap="square" rtlCol="0">
              <a:spAutoFit/>
            </a:bodyPr>
            <a:lstStyle/>
            <a:p>
              <a:pPr marR="0" lvl="0">
                <a:tabLst>
                  <a:tab pos="457200" algn="l"/>
                </a:tabLst>
              </a:pPr>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Incorporate Artist and Context Data: Expand the dataset to include information about the song's artist(s) and the historical context in which it was written.</a:t>
              </a:r>
              <a:endParaRPr lang="en-ZA" sz="1800" dirty="0">
                <a:effectLst/>
                <a:latin typeface="Source Sans Pro" panose="020B0503030403020204" pitchFamily="34" charset="0"/>
                <a:ea typeface="Source Sans Pro" panose="020B0503030403020204" pitchFamily="34" charset="0"/>
              </a:endParaRPr>
            </a:p>
          </p:txBody>
        </p:sp>
      </p:grpSp>
      <p:grpSp>
        <p:nvGrpSpPr>
          <p:cNvPr id="4" name="Group 3">
            <a:extLst>
              <a:ext uri="{FF2B5EF4-FFF2-40B4-BE49-F238E27FC236}">
                <a16:creationId xmlns:a16="http://schemas.microsoft.com/office/drawing/2014/main" id="{7DC16076-101E-F92A-63F1-A4928B4A754B}"/>
              </a:ext>
            </a:extLst>
          </p:cNvPr>
          <p:cNvGrpSpPr/>
          <p:nvPr/>
        </p:nvGrpSpPr>
        <p:grpSpPr>
          <a:xfrm>
            <a:off x="4625517" y="0"/>
            <a:ext cx="2520460" cy="6858000"/>
            <a:chOff x="4625517" y="0"/>
            <a:chExt cx="2520460" cy="6858000"/>
          </a:xfrm>
        </p:grpSpPr>
        <p:sp>
          <p:nvSpPr>
            <p:cNvPr id="40" name="Freeform: Shape 39">
              <a:extLst>
                <a:ext uri="{FF2B5EF4-FFF2-40B4-BE49-F238E27FC236}">
                  <a16:creationId xmlns:a16="http://schemas.microsoft.com/office/drawing/2014/main" id="{E801FF89-7DBB-CBBA-F87C-13F1F6C1B6EB}"/>
                </a:ext>
              </a:extLst>
            </p:cNvPr>
            <p:cNvSpPr/>
            <p:nvPr/>
          </p:nvSpPr>
          <p:spPr>
            <a:xfrm>
              <a:off x="4625517" y="0"/>
              <a:ext cx="2520460" cy="6858000"/>
            </a:xfrm>
            <a:custGeom>
              <a:avLst/>
              <a:gdLst/>
              <a:ahLst/>
              <a:cxnLst/>
              <a:rect l="l" t="t" r="r" b="b"/>
              <a:pathLst>
                <a:path w="2520460" h="6858000">
                  <a:moveTo>
                    <a:pt x="1466923" y="919231"/>
                  </a:moveTo>
                  <a:cubicBezTo>
                    <a:pt x="1361091" y="919231"/>
                    <a:pt x="1261193" y="935056"/>
                    <a:pt x="1167230" y="966707"/>
                  </a:cubicBezTo>
                  <a:cubicBezTo>
                    <a:pt x="1073267" y="998358"/>
                    <a:pt x="989689" y="1043855"/>
                    <a:pt x="916497" y="1103201"/>
                  </a:cubicBezTo>
                  <a:cubicBezTo>
                    <a:pt x="843304" y="1162546"/>
                    <a:pt x="782970" y="1234749"/>
                    <a:pt x="735494" y="1319811"/>
                  </a:cubicBezTo>
                  <a:cubicBezTo>
                    <a:pt x="688018" y="1404872"/>
                    <a:pt x="658345" y="1502297"/>
                    <a:pt x="646476" y="1612086"/>
                  </a:cubicBezTo>
                  <a:lnTo>
                    <a:pt x="1134590" y="1678849"/>
                  </a:lnTo>
                  <a:cubicBezTo>
                    <a:pt x="1145470" y="1581919"/>
                    <a:pt x="1177616" y="1503534"/>
                    <a:pt x="1231026" y="1443694"/>
                  </a:cubicBezTo>
                  <a:cubicBezTo>
                    <a:pt x="1284437" y="1383854"/>
                    <a:pt x="1353673" y="1353934"/>
                    <a:pt x="1438735" y="1353934"/>
                  </a:cubicBezTo>
                  <a:cubicBezTo>
                    <a:pt x="1519840" y="1353934"/>
                    <a:pt x="1584625" y="1377672"/>
                    <a:pt x="1633090" y="1425149"/>
                  </a:cubicBezTo>
                  <a:cubicBezTo>
                    <a:pt x="1681555" y="1472625"/>
                    <a:pt x="1705788" y="1534937"/>
                    <a:pt x="1705788" y="1612086"/>
                  </a:cubicBezTo>
                  <a:cubicBezTo>
                    <a:pt x="1705788" y="1677366"/>
                    <a:pt x="1689715" y="1736216"/>
                    <a:pt x="1657570" y="1788638"/>
                  </a:cubicBezTo>
                  <a:cubicBezTo>
                    <a:pt x="1625425" y="1841060"/>
                    <a:pt x="1583141" y="1892492"/>
                    <a:pt x="1530720" y="1942936"/>
                  </a:cubicBezTo>
                  <a:lnTo>
                    <a:pt x="690985" y="2702554"/>
                  </a:lnTo>
                  <a:lnTo>
                    <a:pt x="690985" y="3128356"/>
                  </a:lnTo>
                  <a:lnTo>
                    <a:pt x="2247313" y="3128356"/>
                  </a:lnTo>
                  <a:lnTo>
                    <a:pt x="2247313" y="2684751"/>
                  </a:lnTo>
                  <a:lnTo>
                    <a:pt x="1369004" y="2684751"/>
                  </a:lnTo>
                  <a:lnTo>
                    <a:pt x="1867504" y="2241145"/>
                  </a:lnTo>
                  <a:cubicBezTo>
                    <a:pt x="1915969" y="2196636"/>
                    <a:pt x="1962951" y="2151633"/>
                    <a:pt x="2008449" y="2106135"/>
                  </a:cubicBezTo>
                  <a:cubicBezTo>
                    <a:pt x="2053947" y="2060637"/>
                    <a:pt x="2094499" y="2011430"/>
                    <a:pt x="2130106" y="1958514"/>
                  </a:cubicBezTo>
                  <a:cubicBezTo>
                    <a:pt x="2165713" y="1905597"/>
                    <a:pt x="2193655" y="1848231"/>
                    <a:pt x="2213931" y="1786413"/>
                  </a:cubicBezTo>
                  <a:cubicBezTo>
                    <a:pt x="2234208" y="1724595"/>
                    <a:pt x="2244346" y="1655606"/>
                    <a:pt x="2244346" y="1579446"/>
                  </a:cubicBezTo>
                  <a:cubicBezTo>
                    <a:pt x="2244346" y="1467679"/>
                    <a:pt x="2222586" y="1370254"/>
                    <a:pt x="2179066" y="1287171"/>
                  </a:cubicBezTo>
                  <a:cubicBezTo>
                    <a:pt x="2135546" y="1204088"/>
                    <a:pt x="2077190" y="1135099"/>
                    <a:pt x="2003998" y="1080204"/>
                  </a:cubicBezTo>
                  <a:cubicBezTo>
                    <a:pt x="1930805" y="1025310"/>
                    <a:pt x="1847722" y="984758"/>
                    <a:pt x="1754748" y="958547"/>
                  </a:cubicBezTo>
                  <a:cubicBezTo>
                    <a:pt x="1661774" y="932336"/>
                    <a:pt x="1565832" y="919231"/>
                    <a:pt x="1466923" y="919231"/>
                  </a:cubicBez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34" name="TextBox 33">
              <a:extLst>
                <a:ext uri="{FF2B5EF4-FFF2-40B4-BE49-F238E27FC236}">
                  <a16:creationId xmlns:a16="http://schemas.microsoft.com/office/drawing/2014/main" id="{69506352-0A02-4585-9D44-98933468CD97}"/>
                </a:ext>
              </a:extLst>
            </p:cNvPr>
            <p:cNvSpPr txBox="1"/>
            <p:nvPr/>
          </p:nvSpPr>
          <p:spPr>
            <a:xfrm>
              <a:off x="4800463" y="3774831"/>
              <a:ext cx="2200617" cy="2862322"/>
            </a:xfrm>
            <a:prstGeom prst="rect">
              <a:avLst/>
            </a:prstGeom>
            <a:noFill/>
          </p:spPr>
          <p:txBody>
            <a:bodyPr wrap="square" rtlCol="0">
              <a:spAutoFit/>
            </a:bodyPr>
            <a:lstStyle/>
            <a:p>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Feature Extraction: Implement feature extraction from song lyrics, including rhyme structures, orientation, and other linguistic elements, to enhance model understanding.</a:t>
              </a:r>
              <a:endParaRPr lang="en-ZA" dirty="0">
                <a:latin typeface="Source Sans Pro" panose="020B0503030403020204" pitchFamily="34" charset="0"/>
                <a:ea typeface="Source Sans Pro" panose="020B0503030403020204" pitchFamily="34" charset="0"/>
              </a:endParaRPr>
            </a:p>
          </p:txBody>
        </p:sp>
      </p:grpSp>
      <p:grpSp>
        <p:nvGrpSpPr>
          <p:cNvPr id="2" name="Group 1">
            <a:extLst>
              <a:ext uri="{FF2B5EF4-FFF2-40B4-BE49-F238E27FC236}">
                <a16:creationId xmlns:a16="http://schemas.microsoft.com/office/drawing/2014/main" id="{487B01A7-E7EC-DFB4-E834-2CE10915F390}"/>
              </a:ext>
            </a:extLst>
          </p:cNvPr>
          <p:cNvGrpSpPr/>
          <p:nvPr/>
        </p:nvGrpSpPr>
        <p:grpSpPr>
          <a:xfrm>
            <a:off x="2249954" y="0"/>
            <a:ext cx="2520460" cy="6858000"/>
            <a:chOff x="2249954" y="0"/>
            <a:chExt cx="2520460" cy="6858000"/>
          </a:xfrm>
        </p:grpSpPr>
        <p:sp>
          <p:nvSpPr>
            <p:cNvPr id="39" name="Freeform: Shape 38">
              <a:extLst>
                <a:ext uri="{FF2B5EF4-FFF2-40B4-BE49-F238E27FC236}">
                  <a16:creationId xmlns:a16="http://schemas.microsoft.com/office/drawing/2014/main" id="{1474B8E5-13F7-4CFE-64CA-7B01D3B409D0}"/>
                </a:ext>
              </a:extLst>
            </p:cNvPr>
            <p:cNvSpPr/>
            <p:nvPr/>
          </p:nvSpPr>
          <p:spPr>
            <a:xfrm>
              <a:off x="2249954" y="0"/>
              <a:ext cx="2520460" cy="6858000"/>
            </a:xfrm>
            <a:custGeom>
              <a:avLst/>
              <a:gdLst/>
              <a:ahLst/>
              <a:cxnLst/>
              <a:rect l="l" t="t" r="r" b="b"/>
              <a:pathLst>
                <a:path w="2520460" h="6858000">
                  <a:moveTo>
                    <a:pt x="1386807" y="977092"/>
                  </a:moveTo>
                  <a:lnTo>
                    <a:pt x="679116" y="1496363"/>
                  </a:lnTo>
                  <a:lnTo>
                    <a:pt x="943202" y="1858369"/>
                  </a:lnTo>
                  <a:lnTo>
                    <a:pt x="1345266" y="1548290"/>
                  </a:lnTo>
                  <a:lnTo>
                    <a:pt x="1345266" y="3128356"/>
                  </a:lnTo>
                  <a:lnTo>
                    <a:pt x="1855635" y="3128356"/>
                  </a:lnTo>
                  <a:lnTo>
                    <a:pt x="1855635" y="977092"/>
                  </a:lnTo>
                  <a:close/>
                  <a:moveTo>
                    <a:pt x="0" y="0"/>
                  </a:moveTo>
                  <a:lnTo>
                    <a:pt x="2520460" y="0"/>
                  </a:lnTo>
                  <a:lnTo>
                    <a:pt x="2520460" y="6858000"/>
                  </a:lnTo>
                  <a:lnTo>
                    <a:pt x="0" y="6858000"/>
                  </a:lnTo>
                  <a:close/>
                </a:path>
              </a:pathLst>
            </a:custGeom>
            <a:solidFill>
              <a:schemeClr val="bg1">
                <a:lumMod val="85000"/>
              </a:schemeClr>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38" name="TextBox 37">
              <a:extLst>
                <a:ext uri="{FF2B5EF4-FFF2-40B4-BE49-F238E27FC236}">
                  <a16:creationId xmlns:a16="http://schemas.microsoft.com/office/drawing/2014/main" id="{06C76053-F7DE-553A-D8CA-835C5F28C63E}"/>
                </a:ext>
              </a:extLst>
            </p:cNvPr>
            <p:cNvSpPr txBox="1"/>
            <p:nvPr/>
          </p:nvSpPr>
          <p:spPr>
            <a:xfrm>
              <a:off x="2424900" y="3774831"/>
              <a:ext cx="2200617" cy="2585323"/>
            </a:xfrm>
            <a:prstGeom prst="rect">
              <a:avLst/>
            </a:prstGeom>
            <a:noFill/>
          </p:spPr>
          <p:txBody>
            <a:bodyPr wrap="square" rtlCol="0">
              <a:spAutoFit/>
            </a:bodyPr>
            <a:lstStyle/>
            <a:p>
              <a:r>
                <a:rPr lang="en-ZA" sz="1800" dirty="0">
                  <a:effectLst/>
                  <a:latin typeface="Source Sans Pro" panose="020B0503030403020204" pitchFamily="34" charset="0"/>
                  <a:ea typeface="Source Sans Pro" panose="020B0503030403020204" pitchFamily="34" charset="0"/>
                  <a:cs typeface="Times New Roman" panose="02020603050405020304" pitchFamily="18" charset="0"/>
                </a:rPr>
                <a:t>Enhanced Dataset Quality: Improve the dataset quality by curating interpretations that provide in-depth analysis similar to the scholarly study of poetry. </a:t>
              </a:r>
              <a:endParaRPr lang="en-ZA" dirty="0">
                <a:latin typeface="Source Sans Pro" panose="020B0503030403020204" pitchFamily="34" charset="0"/>
                <a:ea typeface="Source Sans Pro" panose="020B0503030403020204" pitchFamily="34" charset="0"/>
              </a:endParaRPr>
            </a:p>
          </p:txBody>
        </p:sp>
      </p:grpSp>
    </p:spTree>
    <p:extLst>
      <p:ext uri="{BB962C8B-B14F-4D97-AF65-F5344CB8AC3E}">
        <p14:creationId xmlns:p14="http://schemas.microsoft.com/office/powerpoint/2010/main" val="337728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men standing in front of a wall&#10;&#10;Description automatically generated">
            <a:extLst>
              <a:ext uri="{FF2B5EF4-FFF2-40B4-BE49-F238E27FC236}">
                <a16:creationId xmlns:a16="http://schemas.microsoft.com/office/drawing/2014/main" id="{82586100-3003-0BD2-082D-C3C577CED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78" y="778362"/>
            <a:ext cx="7809337" cy="7444902"/>
          </a:xfrm>
          <a:prstGeom prst="rect">
            <a:avLst/>
          </a:prstGeom>
        </p:spPr>
      </p:pic>
      <p:sp>
        <p:nvSpPr>
          <p:cNvPr id="12" name="Freeform: Shape 11">
            <a:extLst>
              <a:ext uri="{FF2B5EF4-FFF2-40B4-BE49-F238E27FC236}">
                <a16:creationId xmlns:a16="http://schemas.microsoft.com/office/drawing/2014/main" id="{3A482CF3-63C2-038E-BF74-0256BC234B47}"/>
              </a:ext>
            </a:extLst>
          </p:cNvPr>
          <p:cNvSpPr/>
          <p:nvPr/>
        </p:nvSpPr>
        <p:spPr>
          <a:xfrm>
            <a:off x="1" y="-1"/>
            <a:ext cx="12192000" cy="6857999"/>
          </a:xfrm>
          <a:custGeom>
            <a:avLst/>
            <a:gdLst>
              <a:gd name="connsiteX0" fmla="*/ 1269831 w 12192000"/>
              <a:gd name="connsiteY0" fmla="*/ 425670 h 6857999"/>
              <a:gd name="connsiteX1" fmla="*/ 289033 w 12192000"/>
              <a:gd name="connsiteY1" fmla="*/ 1406468 h 6857999"/>
              <a:gd name="connsiteX2" fmla="*/ 289033 w 12192000"/>
              <a:gd name="connsiteY2" fmla="*/ 5329545 h 6857999"/>
              <a:gd name="connsiteX3" fmla="*/ 1269831 w 12192000"/>
              <a:gd name="connsiteY3" fmla="*/ 6310343 h 6857999"/>
              <a:gd name="connsiteX4" fmla="*/ 7117572 w 12192000"/>
              <a:gd name="connsiteY4" fmla="*/ 6310343 h 6857999"/>
              <a:gd name="connsiteX5" fmla="*/ 8098370 w 12192000"/>
              <a:gd name="connsiteY5" fmla="*/ 5329545 h 6857999"/>
              <a:gd name="connsiteX6" fmla="*/ 8098370 w 12192000"/>
              <a:gd name="connsiteY6" fmla="*/ 1406468 h 6857999"/>
              <a:gd name="connsiteX7" fmla="*/ 7117572 w 12192000"/>
              <a:gd name="connsiteY7" fmla="*/ 425670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1269831" y="425670"/>
                </a:moveTo>
                <a:cubicBezTo>
                  <a:pt x="728151" y="425670"/>
                  <a:pt x="289033" y="864788"/>
                  <a:pt x="289033" y="1406468"/>
                </a:cubicBezTo>
                <a:lnTo>
                  <a:pt x="289033" y="5329545"/>
                </a:lnTo>
                <a:cubicBezTo>
                  <a:pt x="289033" y="5871225"/>
                  <a:pt x="728151" y="6310343"/>
                  <a:pt x="1269831" y="6310343"/>
                </a:cubicBezTo>
                <a:lnTo>
                  <a:pt x="7117572" y="6310343"/>
                </a:lnTo>
                <a:cubicBezTo>
                  <a:pt x="7659252" y="6310343"/>
                  <a:pt x="8098370" y="5871225"/>
                  <a:pt x="8098370" y="5329545"/>
                </a:cubicBezTo>
                <a:lnTo>
                  <a:pt x="8098370" y="1406468"/>
                </a:lnTo>
                <a:cubicBezTo>
                  <a:pt x="8098370" y="864788"/>
                  <a:pt x="7659252" y="425670"/>
                  <a:pt x="7117572" y="425670"/>
                </a:cubicBezTo>
                <a:close/>
                <a:moveTo>
                  <a:pt x="0" y="0"/>
                </a:moveTo>
                <a:lnTo>
                  <a:pt x="12192000" y="0"/>
                </a:lnTo>
                <a:lnTo>
                  <a:pt x="12192000" y="6857999"/>
                </a:lnTo>
                <a:lnTo>
                  <a:pt x="0" y="6857999"/>
                </a:lnTo>
                <a:close/>
              </a:path>
            </a:pathLst>
          </a:custGeom>
          <a:solidFill>
            <a:schemeClr val="tx1"/>
          </a:solidFill>
          <a:ln>
            <a:noFill/>
          </a:ln>
          <a:effectLst>
            <a:outerShdw blurRad="596900" dist="38100" dir="10800000" sx="109000" sy="109000" algn="r" rotWithShape="0">
              <a:prstClr val="black">
                <a:alpha val="6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R="0" algn="r">
              <a:lnSpc>
                <a:spcPct val="107000"/>
              </a:lnSpc>
              <a:spcBef>
                <a:spcPts val="0"/>
              </a:spcBef>
              <a:spcAft>
                <a:spcPts val="800"/>
              </a:spcAft>
            </a:pPr>
            <a:endParaRPr lang="en-ZA" sz="180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4B14CC2-9266-56CD-CE0F-B250A6C4FBAE}"/>
              </a:ext>
            </a:extLst>
          </p:cNvPr>
          <p:cNvSpPr txBox="1"/>
          <p:nvPr/>
        </p:nvSpPr>
        <p:spPr>
          <a:xfrm>
            <a:off x="7819546" y="547658"/>
            <a:ext cx="4367349" cy="830997"/>
          </a:xfrm>
          <a:prstGeom prst="rect">
            <a:avLst/>
          </a:prstGeom>
          <a:noFill/>
        </p:spPr>
        <p:txBody>
          <a:bodyPr wrap="square" rtlCol="0">
            <a:spAutoFit/>
          </a:bodyPr>
          <a:lstStyle/>
          <a:p>
            <a:pPr algn="ctr"/>
            <a:r>
              <a:rPr lang="en-ZA" sz="4800" b="1" dirty="0">
                <a:solidFill>
                  <a:schemeClr val="bg1"/>
                </a:solidFill>
                <a:latin typeface="Source Sans Pro Black" panose="020B0803030403020204" pitchFamily="34" charset="0"/>
                <a:ea typeface="Source Sans Pro Black" panose="020B0803030403020204" pitchFamily="34" charset="0"/>
              </a:rPr>
              <a:t>Subjectivity</a:t>
            </a:r>
          </a:p>
        </p:txBody>
      </p:sp>
      <p:sp>
        <p:nvSpPr>
          <p:cNvPr id="8" name="TextBox 7">
            <a:extLst>
              <a:ext uri="{FF2B5EF4-FFF2-40B4-BE49-F238E27FC236}">
                <a16:creationId xmlns:a16="http://schemas.microsoft.com/office/drawing/2014/main" id="{C1D86683-7334-DAC0-BF72-DEABB313D19A}"/>
              </a:ext>
            </a:extLst>
          </p:cNvPr>
          <p:cNvSpPr txBox="1"/>
          <p:nvPr/>
        </p:nvSpPr>
        <p:spPr>
          <a:xfrm>
            <a:off x="8103476" y="1926313"/>
            <a:ext cx="3799490" cy="3446969"/>
          </a:xfrm>
          <a:prstGeom prst="rect">
            <a:avLst/>
          </a:prstGeom>
          <a:noFill/>
        </p:spPr>
        <p:txBody>
          <a:bodyPr wrap="square" rtlCol="0">
            <a:spAutoFit/>
          </a:bodyPr>
          <a:lstStyle/>
          <a:p>
            <a:pPr marL="285750" marR="0" indent="-285750" algn="ctr">
              <a:lnSpc>
                <a:spcPct val="107000"/>
              </a:lnSpc>
              <a:spcBef>
                <a:spcPts val="0"/>
              </a:spcBef>
              <a:spcAft>
                <a:spcPts val="80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All forms of art are inherently subjective</a:t>
            </a:r>
          </a:p>
          <a:p>
            <a:pPr marL="285750" marR="0" indent="-285750" algn="ctr">
              <a:lnSpc>
                <a:spcPct val="107000"/>
              </a:lnSpc>
              <a:spcBef>
                <a:spcPts val="0"/>
              </a:spcBef>
              <a:spcAft>
                <a:spcPts val="80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Therefore, describing an interpretation “correct” is simply not possible. </a:t>
            </a:r>
          </a:p>
          <a:p>
            <a:pPr marL="285750" indent="-285750" algn="ctr">
              <a:lnSpc>
                <a:spcPct val="107000"/>
              </a:lnSpc>
              <a:spcAft>
                <a:spcPts val="800"/>
              </a:spcAft>
              <a:buFont typeface="Arial" panose="020B0604020202020204" pitchFamily="34" charset="0"/>
              <a:buChar char="•"/>
            </a:pP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But, beneath this subjectivity, there exist common themes and emotions that songs often explore. </a:t>
            </a:r>
          </a:p>
          <a:p>
            <a:pPr marL="285750" indent="-285750" algn="ctr">
              <a:lnSpc>
                <a:spcPct val="107000"/>
              </a:lnSpc>
              <a:spcAft>
                <a:spcPts val="800"/>
              </a:spcAft>
              <a:buFont typeface="Arial" panose="020B0604020202020204" pitchFamily="34" charset="0"/>
              <a:buChar char="•"/>
            </a:pPr>
            <a:r>
              <a:rPr lang="en-ZA" kern="1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C</a:t>
            </a: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rucial </a:t>
            </a:r>
            <a:r>
              <a:rPr lang="en-ZA" kern="1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f</a:t>
            </a:r>
            <a:r>
              <a:rPr lang="en-ZA" sz="1800" kern="1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or ML models to grasp</a:t>
            </a:r>
            <a:endParaRPr lang="en-Z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ZA" dirty="0"/>
          </a:p>
        </p:txBody>
      </p:sp>
      <p:sp>
        <p:nvSpPr>
          <p:cNvPr id="15" name="Rectangle: Rounded Corners 14">
            <a:extLst>
              <a:ext uri="{FF2B5EF4-FFF2-40B4-BE49-F238E27FC236}">
                <a16:creationId xmlns:a16="http://schemas.microsoft.com/office/drawing/2014/main" id="{B22F6976-09AA-A9C5-AAC1-71D6279E6443}"/>
              </a:ext>
            </a:extLst>
          </p:cNvPr>
          <p:cNvSpPr/>
          <p:nvPr/>
        </p:nvSpPr>
        <p:spPr>
          <a:xfrm>
            <a:off x="1307167" y="3633467"/>
            <a:ext cx="5861957" cy="2057400"/>
          </a:xfrm>
          <a:prstGeom prst="roundRect">
            <a:avLst>
              <a:gd name="adj" fmla="val 50000"/>
            </a:avLst>
          </a:prstGeom>
          <a:solidFill>
            <a:schemeClr val="tx1">
              <a:alpha val="85000"/>
            </a:schemeClr>
          </a:solidFill>
          <a:effectLst>
            <a:outerShdw blurRad="1270000" dist="38100" dir="5400000" sx="125000" sy="125000" algn="t" rotWithShape="0">
              <a:prstClr val="black">
                <a:alpha val="40000"/>
              </a:prstClr>
            </a:outerShdw>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3200" b="1" i="1" dirty="0">
                <a:solidFill>
                  <a:srgbClr val="FF0000"/>
                </a:solidFill>
                <a:effectLst/>
                <a:latin typeface="Source Sans Pro Black" panose="020B0803030403020204" pitchFamily="34" charset="0"/>
                <a:ea typeface="Source Sans Pro Black" panose="020B0803030403020204" pitchFamily="34" charset="0"/>
                <a:cs typeface="Times New Roman" panose="02020603050405020304" pitchFamily="18" charset="0"/>
              </a:rPr>
              <a:t>“It’s a curious thing, what makes one man weep, will make another man sing.”</a:t>
            </a:r>
            <a:endParaRPr lang="en-ZA" sz="3200" b="1" i="1" dirty="0">
              <a:solidFill>
                <a:srgbClr val="FF0000"/>
              </a:solidFill>
              <a:latin typeface="Source Sans Pro Black" panose="020B0803030403020204" pitchFamily="34" charset="0"/>
              <a:ea typeface="Source Sans Pro Black" panose="020B0803030403020204" pitchFamily="34" charset="0"/>
            </a:endParaRPr>
          </a:p>
        </p:txBody>
      </p:sp>
    </p:spTree>
    <p:extLst>
      <p:ext uri="{BB962C8B-B14F-4D97-AF65-F5344CB8AC3E}">
        <p14:creationId xmlns:p14="http://schemas.microsoft.com/office/powerpoint/2010/main" val="197276340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men standing in front of a wall&#10;&#10;Description automatically generated">
            <a:extLst>
              <a:ext uri="{FF2B5EF4-FFF2-40B4-BE49-F238E27FC236}">
                <a16:creationId xmlns:a16="http://schemas.microsoft.com/office/drawing/2014/main" id="{6467EEC2-0148-9040-8E56-815ABDAB2CD4}"/>
              </a:ext>
            </a:extLst>
          </p:cNvPr>
          <p:cNvPicPr>
            <a:picLocks noChangeAspect="1"/>
          </p:cNvPicPr>
          <p:nvPr/>
        </p:nvPicPr>
        <p:blipFill rotWithShape="1">
          <a:blip r:embed="rId2">
            <a:extLst>
              <a:ext uri="{28A0092B-C50C-407E-A947-70E740481C1C}">
                <a14:useLocalDpi xmlns:a14="http://schemas.microsoft.com/office/drawing/2010/main" val="0"/>
              </a:ext>
            </a:extLst>
          </a:blip>
          <a:srcRect t="6043"/>
          <a:stretch/>
        </p:blipFill>
        <p:spPr>
          <a:xfrm>
            <a:off x="-603872" y="1700463"/>
            <a:ext cx="7193706" cy="6443533"/>
          </a:xfrm>
          <a:prstGeom prst="rect">
            <a:avLst/>
          </a:prstGeom>
        </p:spPr>
      </p:pic>
      <p:pic>
        <p:nvPicPr>
          <p:cNvPr id="10" name="Picture 9" descr="A blue and white chat bubble&#10;&#10;Description automatically generated">
            <a:extLst>
              <a:ext uri="{FF2B5EF4-FFF2-40B4-BE49-F238E27FC236}">
                <a16:creationId xmlns:a16="http://schemas.microsoft.com/office/drawing/2014/main" id="{AFAB2FD7-41E1-CC16-6440-B525171B7917}"/>
              </a:ext>
            </a:extLst>
          </p:cNvPr>
          <p:cNvPicPr>
            <a:picLocks noChangeAspect="1"/>
          </p:cNvPicPr>
          <p:nvPr/>
        </p:nvPicPr>
        <p:blipFill rotWithShape="1">
          <a:blip r:embed="rId3">
            <a:extLst>
              <a:ext uri="{28A0092B-C50C-407E-A947-70E740481C1C}">
                <a14:useLocalDpi xmlns:a14="http://schemas.microsoft.com/office/drawing/2010/main" val="0"/>
              </a:ext>
            </a:extLst>
          </a:blip>
          <a:srcRect l="17251" t="22516" r="21462" b="31226"/>
          <a:stretch/>
        </p:blipFill>
        <p:spPr>
          <a:xfrm>
            <a:off x="3731120" y="753978"/>
            <a:ext cx="6631331" cy="5005137"/>
          </a:xfrm>
          <a:prstGeom prst="rect">
            <a:avLst/>
          </a:prstGeom>
        </p:spPr>
      </p:pic>
      <p:pic>
        <p:nvPicPr>
          <p:cNvPr id="11" name="Picture 10">
            <a:extLst>
              <a:ext uri="{FF2B5EF4-FFF2-40B4-BE49-F238E27FC236}">
                <a16:creationId xmlns:a16="http://schemas.microsoft.com/office/drawing/2014/main" id="{B8FFDC1B-03FC-1859-BE9D-2610EC5107B3}"/>
              </a:ext>
            </a:extLst>
          </p:cNvPr>
          <p:cNvPicPr>
            <a:picLocks noChangeAspect="1"/>
          </p:cNvPicPr>
          <p:nvPr/>
        </p:nvPicPr>
        <p:blipFill rotWithShape="1">
          <a:blip r:embed="rId4">
            <a:extLst>
              <a:ext uri="{28A0092B-C50C-407E-A947-70E740481C1C}">
                <a14:useLocalDpi xmlns:a14="http://schemas.microsoft.com/office/drawing/2010/main" val="0"/>
              </a:ext>
            </a:extLst>
          </a:blip>
          <a:srcRect l="30695" r="33704"/>
          <a:stretch/>
        </p:blipFill>
        <p:spPr>
          <a:xfrm>
            <a:off x="7414952" y="-172454"/>
            <a:ext cx="4272743" cy="6858000"/>
          </a:xfrm>
          <a:prstGeom prst="rect">
            <a:avLst/>
          </a:prstGeom>
        </p:spPr>
      </p:pic>
      <p:sp>
        <p:nvSpPr>
          <p:cNvPr id="27" name="Freeform: Shape 26">
            <a:extLst>
              <a:ext uri="{FF2B5EF4-FFF2-40B4-BE49-F238E27FC236}">
                <a16:creationId xmlns:a16="http://schemas.microsoft.com/office/drawing/2014/main" id="{925AFAC0-8A8A-DAC6-119F-734A51452E6D}"/>
              </a:ext>
            </a:extLst>
          </p:cNvPr>
          <p:cNvSpPr/>
          <p:nvPr/>
        </p:nvSpPr>
        <p:spPr>
          <a:xfrm>
            <a:off x="2" y="2"/>
            <a:ext cx="12191998" cy="6857999"/>
          </a:xfrm>
          <a:custGeom>
            <a:avLst/>
            <a:gdLst>
              <a:gd name="connsiteX0" fmla="*/ 1481470 w 12191998"/>
              <a:gd name="connsiteY0" fmla="*/ 2041451 h 6857999"/>
              <a:gd name="connsiteX1" fmla="*/ 1098698 w 12191998"/>
              <a:gd name="connsiteY1" fmla="*/ 2424223 h 6857999"/>
              <a:gd name="connsiteX2" fmla="*/ 1098698 w 12191998"/>
              <a:gd name="connsiteY2" fmla="*/ 5546650 h 6857999"/>
              <a:gd name="connsiteX3" fmla="*/ 1481470 w 12191998"/>
              <a:gd name="connsiteY3" fmla="*/ 5929422 h 6857999"/>
              <a:gd name="connsiteX4" fmla="*/ 1864242 w 12191998"/>
              <a:gd name="connsiteY4" fmla="*/ 5546650 h 6857999"/>
              <a:gd name="connsiteX5" fmla="*/ 1864242 w 12191998"/>
              <a:gd name="connsiteY5" fmla="*/ 2424223 h 6857999"/>
              <a:gd name="connsiteX6" fmla="*/ 1481470 w 12191998"/>
              <a:gd name="connsiteY6" fmla="*/ 2041451 h 6857999"/>
              <a:gd name="connsiteX7" fmla="*/ 3317358 w 12191998"/>
              <a:gd name="connsiteY7" fmla="*/ 1626781 h 6857999"/>
              <a:gd name="connsiteX8" fmla="*/ 2934586 w 12191998"/>
              <a:gd name="connsiteY8" fmla="*/ 2009553 h 6857999"/>
              <a:gd name="connsiteX9" fmla="*/ 2934586 w 12191998"/>
              <a:gd name="connsiteY9" fmla="*/ 5631710 h 6857999"/>
              <a:gd name="connsiteX10" fmla="*/ 3317358 w 12191998"/>
              <a:gd name="connsiteY10" fmla="*/ 6014482 h 6857999"/>
              <a:gd name="connsiteX11" fmla="*/ 3700130 w 12191998"/>
              <a:gd name="connsiteY11" fmla="*/ 5631710 h 6857999"/>
              <a:gd name="connsiteX12" fmla="*/ 3700130 w 12191998"/>
              <a:gd name="connsiteY12" fmla="*/ 2009553 h 6857999"/>
              <a:gd name="connsiteX13" fmla="*/ 3317358 w 12191998"/>
              <a:gd name="connsiteY13" fmla="*/ 1626781 h 6857999"/>
              <a:gd name="connsiteX14" fmla="*/ 2399414 w 12191998"/>
              <a:gd name="connsiteY14" fmla="*/ 1509823 h 6857999"/>
              <a:gd name="connsiteX15" fmla="*/ 2016642 w 12191998"/>
              <a:gd name="connsiteY15" fmla="*/ 1892595 h 6857999"/>
              <a:gd name="connsiteX16" fmla="*/ 2016642 w 12191998"/>
              <a:gd name="connsiteY16" fmla="*/ 5015022 h 6857999"/>
              <a:gd name="connsiteX17" fmla="*/ 2399414 w 12191998"/>
              <a:gd name="connsiteY17" fmla="*/ 5397794 h 6857999"/>
              <a:gd name="connsiteX18" fmla="*/ 2782186 w 12191998"/>
              <a:gd name="connsiteY18" fmla="*/ 5015022 h 6857999"/>
              <a:gd name="connsiteX19" fmla="*/ 2782186 w 12191998"/>
              <a:gd name="connsiteY19" fmla="*/ 1892595 h 6857999"/>
              <a:gd name="connsiteX20" fmla="*/ 2399414 w 12191998"/>
              <a:gd name="connsiteY20" fmla="*/ 1509823 h 6857999"/>
              <a:gd name="connsiteX21" fmla="*/ 5153244 w 12191998"/>
              <a:gd name="connsiteY21" fmla="*/ 1148317 h 6857999"/>
              <a:gd name="connsiteX22" fmla="*/ 4770473 w 12191998"/>
              <a:gd name="connsiteY22" fmla="*/ 1531089 h 6857999"/>
              <a:gd name="connsiteX23" fmla="*/ 4770473 w 12191998"/>
              <a:gd name="connsiteY23" fmla="*/ 5015022 h 6857999"/>
              <a:gd name="connsiteX24" fmla="*/ 5153244 w 12191998"/>
              <a:gd name="connsiteY24" fmla="*/ 5397794 h 6857999"/>
              <a:gd name="connsiteX25" fmla="*/ 5536017 w 12191998"/>
              <a:gd name="connsiteY25" fmla="*/ 5015022 h 6857999"/>
              <a:gd name="connsiteX26" fmla="*/ 5536017 w 12191998"/>
              <a:gd name="connsiteY26" fmla="*/ 1531089 h 6857999"/>
              <a:gd name="connsiteX27" fmla="*/ 5153244 w 12191998"/>
              <a:gd name="connsiteY27" fmla="*/ 1148317 h 6857999"/>
              <a:gd name="connsiteX28" fmla="*/ 8825020 w 12191998"/>
              <a:gd name="connsiteY28" fmla="*/ 1148315 h 6857999"/>
              <a:gd name="connsiteX29" fmla="*/ 8442248 w 12191998"/>
              <a:gd name="connsiteY29" fmla="*/ 1531087 h 6857999"/>
              <a:gd name="connsiteX30" fmla="*/ 8442248 w 12191998"/>
              <a:gd name="connsiteY30" fmla="*/ 4688956 h 6857999"/>
              <a:gd name="connsiteX31" fmla="*/ 8825020 w 12191998"/>
              <a:gd name="connsiteY31" fmla="*/ 5071728 h 6857999"/>
              <a:gd name="connsiteX32" fmla="*/ 9207792 w 12191998"/>
              <a:gd name="connsiteY32" fmla="*/ 4688956 h 6857999"/>
              <a:gd name="connsiteX33" fmla="*/ 9207792 w 12191998"/>
              <a:gd name="connsiteY33" fmla="*/ 1531087 h 6857999"/>
              <a:gd name="connsiteX34" fmla="*/ 8825020 w 12191998"/>
              <a:gd name="connsiteY34" fmla="*/ 1148315 h 6857999"/>
              <a:gd name="connsiteX35" fmla="*/ 563526 w 12191998"/>
              <a:gd name="connsiteY35" fmla="*/ 818707 h 6857999"/>
              <a:gd name="connsiteX36" fmla="*/ 180754 w 12191998"/>
              <a:gd name="connsiteY36" fmla="*/ 1201479 h 6857999"/>
              <a:gd name="connsiteX37" fmla="*/ 180754 w 12191998"/>
              <a:gd name="connsiteY37" fmla="*/ 5241850 h 6857999"/>
              <a:gd name="connsiteX38" fmla="*/ 563526 w 12191998"/>
              <a:gd name="connsiteY38" fmla="*/ 5624622 h 6857999"/>
              <a:gd name="connsiteX39" fmla="*/ 946298 w 12191998"/>
              <a:gd name="connsiteY39" fmla="*/ 5241850 h 6857999"/>
              <a:gd name="connsiteX40" fmla="*/ 946298 w 12191998"/>
              <a:gd name="connsiteY40" fmla="*/ 1201479 h 6857999"/>
              <a:gd name="connsiteX41" fmla="*/ 563526 w 12191998"/>
              <a:gd name="connsiteY41" fmla="*/ 818707 h 6857999"/>
              <a:gd name="connsiteX42" fmla="*/ 9742964 w 12191998"/>
              <a:gd name="connsiteY42" fmla="*/ 818706 h 6857999"/>
              <a:gd name="connsiteX43" fmla="*/ 9360192 w 12191998"/>
              <a:gd name="connsiteY43" fmla="*/ 1201478 h 6857999"/>
              <a:gd name="connsiteX44" fmla="*/ 9360192 w 12191998"/>
              <a:gd name="connsiteY44" fmla="*/ 4359347 h 6857999"/>
              <a:gd name="connsiteX45" fmla="*/ 9742964 w 12191998"/>
              <a:gd name="connsiteY45" fmla="*/ 4742119 h 6857999"/>
              <a:gd name="connsiteX46" fmla="*/ 10125736 w 12191998"/>
              <a:gd name="connsiteY46" fmla="*/ 4359347 h 6857999"/>
              <a:gd name="connsiteX47" fmla="*/ 10125736 w 12191998"/>
              <a:gd name="connsiteY47" fmla="*/ 1201478 h 6857999"/>
              <a:gd name="connsiteX48" fmla="*/ 9742964 w 12191998"/>
              <a:gd name="connsiteY48" fmla="*/ 818706 h 6857999"/>
              <a:gd name="connsiteX49" fmla="*/ 6060555 w 12191998"/>
              <a:gd name="connsiteY49" fmla="*/ 669852 h 6857999"/>
              <a:gd name="connsiteX50" fmla="*/ 5688417 w 12191998"/>
              <a:gd name="connsiteY50" fmla="*/ 1041991 h 6857999"/>
              <a:gd name="connsiteX51" fmla="*/ 5688417 w 12191998"/>
              <a:gd name="connsiteY51" fmla="*/ 4547190 h 6857999"/>
              <a:gd name="connsiteX52" fmla="*/ 6060555 w 12191998"/>
              <a:gd name="connsiteY52" fmla="*/ 4919329 h 6857999"/>
              <a:gd name="connsiteX53" fmla="*/ 6081822 w 12191998"/>
              <a:gd name="connsiteY53" fmla="*/ 4919329 h 6857999"/>
              <a:gd name="connsiteX54" fmla="*/ 6453960 w 12191998"/>
              <a:gd name="connsiteY54" fmla="*/ 4547190 h 6857999"/>
              <a:gd name="connsiteX55" fmla="*/ 6453960 w 12191998"/>
              <a:gd name="connsiteY55" fmla="*/ 1041991 h 6857999"/>
              <a:gd name="connsiteX56" fmla="*/ 6081822 w 12191998"/>
              <a:gd name="connsiteY56" fmla="*/ 669852 h 6857999"/>
              <a:gd name="connsiteX57" fmla="*/ 4235301 w 12191998"/>
              <a:gd name="connsiteY57" fmla="*/ 531629 h 6857999"/>
              <a:gd name="connsiteX58" fmla="*/ 3852529 w 12191998"/>
              <a:gd name="connsiteY58" fmla="*/ 914401 h 6857999"/>
              <a:gd name="connsiteX59" fmla="*/ 3852529 w 12191998"/>
              <a:gd name="connsiteY59" fmla="*/ 4398334 h 6857999"/>
              <a:gd name="connsiteX60" fmla="*/ 4235301 w 12191998"/>
              <a:gd name="connsiteY60" fmla="*/ 4781106 h 6857999"/>
              <a:gd name="connsiteX61" fmla="*/ 4618073 w 12191998"/>
              <a:gd name="connsiteY61" fmla="*/ 4398334 h 6857999"/>
              <a:gd name="connsiteX62" fmla="*/ 4618073 w 12191998"/>
              <a:gd name="connsiteY62" fmla="*/ 914401 h 6857999"/>
              <a:gd name="connsiteX63" fmla="*/ 4235301 w 12191998"/>
              <a:gd name="connsiteY63" fmla="*/ 531629 h 6857999"/>
              <a:gd name="connsiteX64" fmla="*/ 10685716 w 12191998"/>
              <a:gd name="connsiteY64" fmla="*/ 531628 h 6857999"/>
              <a:gd name="connsiteX65" fmla="*/ 10302944 w 12191998"/>
              <a:gd name="connsiteY65" fmla="*/ 914400 h 6857999"/>
              <a:gd name="connsiteX66" fmla="*/ 10302944 w 12191998"/>
              <a:gd name="connsiteY66" fmla="*/ 4072269 h 6857999"/>
              <a:gd name="connsiteX67" fmla="*/ 10685716 w 12191998"/>
              <a:gd name="connsiteY67" fmla="*/ 4455041 h 6857999"/>
              <a:gd name="connsiteX68" fmla="*/ 11068488 w 12191998"/>
              <a:gd name="connsiteY68" fmla="*/ 4072269 h 6857999"/>
              <a:gd name="connsiteX69" fmla="*/ 11068488 w 12191998"/>
              <a:gd name="connsiteY69" fmla="*/ 914400 h 6857999"/>
              <a:gd name="connsiteX70" fmla="*/ 10685716 w 12191998"/>
              <a:gd name="connsiteY70" fmla="*/ 531628 h 6857999"/>
              <a:gd name="connsiteX71" fmla="*/ 7907076 w 12191998"/>
              <a:gd name="connsiteY71" fmla="*/ 446567 h 6857999"/>
              <a:gd name="connsiteX72" fmla="*/ 7524304 w 12191998"/>
              <a:gd name="connsiteY72" fmla="*/ 829339 h 6857999"/>
              <a:gd name="connsiteX73" fmla="*/ 7524304 w 12191998"/>
              <a:gd name="connsiteY73" fmla="*/ 3891515 h 6857999"/>
              <a:gd name="connsiteX74" fmla="*/ 7907076 w 12191998"/>
              <a:gd name="connsiteY74" fmla="*/ 4274287 h 6857999"/>
              <a:gd name="connsiteX75" fmla="*/ 8289848 w 12191998"/>
              <a:gd name="connsiteY75" fmla="*/ 3891515 h 6857999"/>
              <a:gd name="connsiteX76" fmla="*/ 8289848 w 12191998"/>
              <a:gd name="connsiteY76" fmla="*/ 829339 h 6857999"/>
              <a:gd name="connsiteX77" fmla="*/ 7907076 w 12191998"/>
              <a:gd name="connsiteY77" fmla="*/ 446567 h 6857999"/>
              <a:gd name="connsiteX78" fmla="*/ 6989132 w 12191998"/>
              <a:gd name="connsiteY78" fmla="*/ 138223 h 6857999"/>
              <a:gd name="connsiteX79" fmla="*/ 6606360 w 12191998"/>
              <a:gd name="connsiteY79" fmla="*/ 520996 h 6857999"/>
              <a:gd name="connsiteX80" fmla="*/ 6606360 w 12191998"/>
              <a:gd name="connsiteY80" fmla="*/ 4004929 h 6857999"/>
              <a:gd name="connsiteX81" fmla="*/ 6989132 w 12191998"/>
              <a:gd name="connsiteY81" fmla="*/ 4387701 h 6857999"/>
              <a:gd name="connsiteX82" fmla="*/ 7371904 w 12191998"/>
              <a:gd name="connsiteY82" fmla="*/ 4004929 h 6857999"/>
              <a:gd name="connsiteX83" fmla="*/ 7371904 w 12191998"/>
              <a:gd name="connsiteY83" fmla="*/ 520996 h 6857999"/>
              <a:gd name="connsiteX84" fmla="*/ 6989132 w 12191998"/>
              <a:gd name="connsiteY84" fmla="*/ 138223 h 6857999"/>
              <a:gd name="connsiteX85" fmla="*/ 0 w 12191998"/>
              <a:gd name="connsiteY85" fmla="*/ 0 h 6857999"/>
              <a:gd name="connsiteX86" fmla="*/ 12191998 w 12191998"/>
              <a:gd name="connsiteY86" fmla="*/ 0 h 6857999"/>
              <a:gd name="connsiteX87" fmla="*/ 12191998 w 12191998"/>
              <a:gd name="connsiteY87" fmla="*/ 6857999 h 6857999"/>
              <a:gd name="connsiteX88" fmla="*/ 0 w 12191998"/>
              <a:gd name="connsiteY8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1998" h="6857999">
                <a:moveTo>
                  <a:pt x="1481470" y="2041451"/>
                </a:moveTo>
                <a:cubicBezTo>
                  <a:pt x="1270071" y="2041451"/>
                  <a:pt x="1098698" y="2212824"/>
                  <a:pt x="1098698" y="2424223"/>
                </a:cubicBezTo>
                <a:lnTo>
                  <a:pt x="1098698" y="5546650"/>
                </a:lnTo>
                <a:cubicBezTo>
                  <a:pt x="1098698" y="5758049"/>
                  <a:pt x="1270071" y="5929422"/>
                  <a:pt x="1481470" y="5929422"/>
                </a:cubicBezTo>
                <a:cubicBezTo>
                  <a:pt x="1692869" y="5929422"/>
                  <a:pt x="1864242" y="5758049"/>
                  <a:pt x="1864242" y="5546650"/>
                </a:cubicBezTo>
                <a:lnTo>
                  <a:pt x="1864242" y="2424223"/>
                </a:lnTo>
                <a:cubicBezTo>
                  <a:pt x="1864242" y="2212824"/>
                  <a:pt x="1692869" y="2041451"/>
                  <a:pt x="1481470" y="2041451"/>
                </a:cubicBezTo>
                <a:close/>
                <a:moveTo>
                  <a:pt x="3317358" y="1626781"/>
                </a:moveTo>
                <a:cubicBezTo>
                  <a:pt x="3105959" y="1626781"/>
                  <a:pt x="2934586" y="1798154"/>
                  <a:pt x="2934586" y="2009553"/>
                </a:cubicBezTo>
                <a:lnTo>
                  <a:pt x="2934586" y="5631710"/>
                </a:lnTo>
                <a:cubicBezTo>
                  <a:pt x="2934586" y="5843109"/>
                  <a:pt x="3105959" y="6014482"/>
                  <a:pt x="3317358" y="6014482"/>
                </a:cubicBezTo>
                <a:cubicBezTo>
                  <a:pt x="3528757" y="6014482"/>
                  <a:pt x="3700130" y="5843109"/>
                  <a:pt x="3700130" y="5631710"/>
                </a:cubicBezTo>
                <a:lnTo>
                  <a:pt x="3700130" y="2009553"/>
                </a:lnTo>
                <a:cubicBezTo>
                  <a:pt x="3700130" y="1798154"/>
                  <a:pt x="3528757" y="1626781"/>
                  <a:pt x="3317358" y="1626781"/>
                </a:cubicBezTo>
                <a:close/>
                <a:moveTo>
                  <a:pt x="2399414" y="1509823"/>
                </a:moveTo>
                <a:cubicBezTo>
                  <a:pt x="2188015" y="1509823"/>
                  <a:pt x="2016642" y="1681196"/>
                  <a:pt x="2016642" y="1892595"/>
                </a:cubicBezTo>
                <a:lnTo>
                  <a:pt x="2016642" y="5015022"/>
                </a:lnTo>
                <a:cubicBezTo>
                  <a:pt x="2016642" y="5226421"/>
                  <a:pt x="2188015" y="5397794"/>
                  <a:pt x="2399414" y="5397794"/>
                </a:cubicBezTo>
                <a:cubicBezTo>
                  <a:pt x="2610813" y="5397794"/>
                  <a:pt x="2782186" y="5226421"/>
                  <a:pt x="2782186" y="5015022"/>
                </a:cubicBezTo>
                <a:lnTo>
                  <a:pt x="2782186" y="1892595"/>
                </a:lnTo>
                <a:cubicBezTo>
                  <a:pt x="2782186" y="1681196"/>
                  <a:pt x="2610813" y="1509823"/>
                  <a:pt x="2399414" y="1509823"/>
                </a:cubicBezTo>
                <a:close/>
                <a:moveTo>
                  <a:pt x="5153244" y="1148317"/>
                </a:moveTo>
                <a:cubicBezTo>
                  <a:pt x="4941846" y="1148317"/>
                  <a:pt x="4770473" y="1319690"/>
                  <a:pt x="4770473" y="1531089"/>
                </a:cubicBezTo>
                <a:lnTo>
                  <a:pt x="4770473" y="5015022"/>
                </a:lnTo>
                <a:cubicBezTo>
                  <a:pt x="4770473" y="5226421"/>
                  <a:pt x="4941846" y="5397794"/>
                  <a:pt x="5153244" y="5397794"/>
                </a:cubicBezTo>
                <a:cubicBezTo>
                  <a:pt x="5364644" y="5397794"/>
                  <a:pt x="5536017" y="5226421"/>
                  <a:pt x="5536017" y="5015022"/>
                </a:cubicBezTo>
                <a:lnTo>
                  <a:pt x="5536017" y="1531089"/>
                </a:lnTo>
                <a:cubicBezTo>
                  <a:pt x="5536017" y="1319690"/>
                  <a:pt x="5364644" y="1148317"/>
                  <a:pt x="5153244" y="1148317"/>
                </a:cubicBezTo>
                <a:close/>
                <a:moveTo>
                  <a:pt x="8825020" y="1148315"/>
                </a:moveTo>
                <a:cubicBezTo>
                  <a:pt x="8613621" y="1148315"/>
                  <a:pt x="8442248" y="1319688"/>
                  <a:pt x="8442248" y="1531087"/>
                </a:cubicBezTo>
                <a:lnTo>
                  <a:pt x="8442248" y="4688956"/>
                </a:lnTo>
                <a:cubicBezTo>
                  <a:pt x="8442248" y="4900355"/>
                  <a:pt x="8613621" y="5071728"/>
                  <a:pt x="8825020" y="5071728"/>
                </a:cubicBezTo>
                <a:cubicBezTo>
                  <a:pt x="9036419" y="5071728"/>
                  <a:pt x="9207792" y="4900355"/>
                  <a:pt x="9207792" y="4688956"/>
                </a:cubicBezTo>
                <a:lnTo>
                  <a:pt x="9207792" y="1531087"/>
                </a:lnTo>
                <a:cubicBezTo>
                  <a:pt x="9207792" y="1319688"/>
                  <a:pt x="9036419" y="1148315"/>
                  <a:pt x="8825020" y="1148315"/>
                </a:cubicBezTo>
                <a:close/>
                <a:moveTo>
                  <a:pt x="563526" y="818707"/>
                </a:moveTo>
                <a:cubicBezTo>
                  <a:pt x="352127" y="818707"/>
                  <a:pt x="180754" y="990080"/>
                  <a:pt x="180754" y="1201479"/>
                </a:cubicBezTo>
                <a:lnTo>
                  <a:pt x="180754" y="5241850"/>
                </a:lnTo>
                <a:cubicBezTo>
                  <a:pt x="180754" y="5453249"/>
                  <a:pt x="352127" y="5624622"/>
                  <a:pt x="563526" y="5624622"/>
                </a:cubicBezTo>
                <a:cubicBezTo>
                  <a:pt x="774925" y="5624622"/>
                  <a:pt x="946298" y="5453249"/>
                  <a:pt x="946298" y="5241850"/>
                </a:cubicBezTo>
                <a:lnTo>
                  <a:pt x="946298" y="1201479"/>
                </a:lnTo>
                <a:cubicBezTo>
                  <a:pt x="946298" y="990080"/>
                  <a:pt x="774925" y="818707"/>
                  <a:pt x="563526" y="818707"/>
                </a:cubicBezTo>
                <a:close/>
                <a:moveTo>
                  <a:pt x="9742964" y="818706"/>
                </a:moveTo>
                <a:cubicBezTo>
                  <a:pt x="9531565" y="818706"/>
                  <a:pt x="9360192" y="990079"/>
                  <a:pt x="9360192" y="1201478"/>
                </a:cubicBezTo>
                <a:lnTo>
                  <a:pt x="9360192" y="4359347"/>
                </a:lnTo>
                <a:cubicBezTo>
                  <a:pt x="9360192" y="4570746"/>
                  <a:pt x="9531565" y="4742119"/>
                  <a:pt x="9742964" y="4742119"/>
                </a:cubicBezTo>
                <a:cubicBezTo>
                  <a:pt x="9954363" y="4742119"/>
                  <a:pt x="10125736" y="4570746"/>
                  <a:pt x="10125736" y="4359347"/>
                </a:cubicBezTo>
                <a:lnTo>
                  <a:pt x="10125736" y="1201478"/>
                </a:lnTo>
                <a:cubicBezTo>
                  <a:pt x="10125736" y="990079"/>
                  <a:pt x="9954363" y="818706"/>
                  <a:pt x="9742964" y="818706"/>
                </a:cubicBezTo>
                <a:close/>
                <a:moveTo>
                  <a:pt x="6060555" y="669852"/>
                </a:moveTo>
                <a:cubicBezTo>
                  <a:pt x="5855029" y="669852"/>
                  <a:pt x="5688417" y="836464"/>
                  <a:pt x="5688417" y="1041991"/>
                </a:cubicBezTo>
                <a:lnTo>
                  <a:pt x="5688417" y="4547190"/>
                </a:lnTo>
                <a:cubicBezTo>
                  <a:pt x="5688417" y="4752717"/>
                  <a:pt x="5855029" y="4919329"/>
                  <a:pt x="6060555" y="4919329"/>
                </a:cubicBezTo>
                <a:lnTo>
                  <a:pt x="6081822" y="4919329"/>
                </a:lnTo>
                <a:cubicBezTo>
                  <a:pt x="6287348" y="4919329"/>
                  <a:pt x="6453960" y="4752717"/>
                  <a:pt x="6453960" y="4547190"/>
                </a:cubicBezTo>
                <a:lnTo>
                  <a:pt x="6453960" y="1041991"/>
                </a:lnTo>
                <a:cubicBezTo>
                  <a:pt x="6453960" y="836464"/>
                  <a:pt x="6287348" y="669852"/>
                  <a:pt x="6081822" y="669852"/>
                </a:cubicBezTo>
                <a:close/>
                <a:moveTo>
                  <a:pt x="4235301" y="531629"/>
                </a:moveTo>
                <a:cubicBezTo>
                  <a:pt x="4023902" y="531629"/>
                  <a:pt x="3852529" y="703002"/>
                  <a:pt x="3852529" y="914401"/>
                </a:cubicBezTo>
                <a:lnTo>
                  <a:pt x="3852529" y="4398334"/>
                </a:lnTo>
                <a:cubicBezTo>
                  <a:pt x="3852529" y="4609733"/>
                  <a:pt x="4023902" y="4781106"/>
                  <a:pt x="4235301" y="4781106"/>
                </a:cubicBezTo>
                <a:cubicBezTo>
                  <a:pt x="4446699" y="4781106"/>
                  <a:pt x="4618073" y="4609733"/>
                  <a:pt x="4618073" y="4398334"/>
                </a:cubicBezTo>
                <a:lnTo>
                  <a:pt x="4618073" y="914401"/>
                </a:lnTo>
                <a:cubicBezTo>
                  <a:pt x="4618073" y="703002"/>
                  <a:pt x="4446699" y="531629"/>
                  <a:pt x="4235301" y="531629"/>
                </a:cubicBezTo>
                <a:close/>
                <a:moveTo>
                  <a:pt x="10685716" y="531628"/>
                </a:moveTo>
                <a:cubicBezTo>
                  <a:pt x="10474317" y="531628"/>
                  <a:pt x="10302944" y="703001"/>
                  <a:pt x="10302944" y="914400"/>
                </a:cubicBezTo>
                <a:lnTo>
                  <a:pt x="10302944" y="4072269"/>
                </a:lnTo>
                <a:cubicBezTo>
                  <a:pt x="10302944" y="4283668"/>
                  <a:pt x="10474317" y="4455041"/>
                  <a:pt x="10685716" y="4455041"/>
                </a:cubicBezTo>
                <a:cubicBezTo>
                  <a:pt x="10897115" y="4455041"/>
                  <a:pt x="11068488" y="4283668"/>
                  <a:pt x="11068488" y="4072269"/>
                </a:cubicBezTo>
                <a:lnTo>
                  <a:pt x="11068488" y="914400"/>
                </a:lnTo>
                <a:cubicBezTo>
                  <a:pt x="11068488" y="703001"/>
                  <a:pt x="10897115" y="531628"/>
                  <a:pt x="10685716" y="531628"/>
                </a:cubicBezTo>
                <a:close/>
                <a:moveTo>
                  <a:pt x="7907076" y="446567"/>
                </a:moveTo>
                <a:cubicBezTo>
                  <a:pt x="7695677" y="446567"/>
                  <a:pt x="7524304" y="617940"/>
                  <a:pt x="7524304" y="829339"/>
                </a:cubicBezTo>
                <a:lnTo>
                  <a:pt x="7524304" y="3891515"/>
                </a:lnTo>
                <a:cubicBezTo>
                  <a:pt x="7524304" y="4102914"/>
                  <a:pt x="7695677" y="4274287"/>
                  <a:pt x="7907076" y="4274287"/>
                </a:cubicBezTo>
                <a:cubicBezTo>
                  <a:pt x="8118475" y="4274287"/>
                  <a:pt x="8289848" y="4102914"/>
                  <a:pt x="8289848" y="3891515"/>
                </a:cubicBezTo>
                <a:lnTo>
                  <a:pt x="8289848" y="829339"/>
                </a:lnTo>
                <a:cubicBezTo>
                  <a:pt x="8289848" y="617940"/>
                  <a:pt x="8118475" y="446567"/>
                  <a:pt x="7907076" y="446567"/>
                </a:cubicBezTo>
                <a:close/>
                <a:moveTo>
                  <a:pt x="6989132" y="138223"/>
                </a:moveTo>
                <a:cubicBezTo>
                  <a:pt x="6777733" y="138223"/>
                  <a:pt x="6606360" y="309596"/>
                  <a:pt x="6606360" y="520996"/>
                </a:cubicBezTo>
                <a:lnTo>
                  <a:pt x="6606360" y="4004929"/>
                </a:lnTo>
                <a:cubicBezTo>
                  <a:pt x="6606360" y="4216328"/>
                  <a:pt x="6777733" y="4387701"/>
                  <a:pt x="6989132" y="4387701"/>
                </a:cubicBezTo>
                <a:cubicBezTo>
                  <a:pt x="7200531" y="4387701"/>
                  <a:pt x="7371904" y="4216328"/>
                  <a:pt x="7371904" y="4004929"/>
                </a:cubicBezTo>
                <a:lnTo>
                  <a:pt x="7371904" y="520996"/>
                </a:lnTo>
                <a:cubicBezTo>
                  <a:pt x="7371904" y="309596"/>
                  <a:pt x="7200531" y="138223"/>
                  <a:pt x="6989132" y="138223"/>
                </a:cubicBezTo>
                <a:close/>
                <a:moveTo>
                  <a:pt x="0" y="0"/>
                </a:moveTo>
                <a:lnTo>
                  <a:pt x="12191998" y="0"/>
                </a:lnTo>
                <a:lnTo>
                  <a:pt x="12191998" y="6857999"/>
                </a:lnTo>
                <a:lnTo>
                  <a:pt x="0" y="6857999"/>
                </a:ln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2" name="TextBox 1">
            <a:extLst>
              <a:ext uri="{FF2B5EF4-FFF2-40B4-BE49-F238E27FC236}">
                <a16:creationId xmlns:a16="http://schemas.microsoft.com/office/drawing/2014/main" id="{50E9BE1B-6B3E-2488-C541-4CA3FB5B4A6A}"/>
              </a:ext>
            </a:extLst>
          </p:cNvPr>
          <p:cNvSpPr txBox="1"/>
          <p:nvPr/>
        </p:nvSpPr>
        <p:spPr>
          <a:xfrm>
            <a:off x="4067503" y="5565228"/>
            <a:ext cx="8124495" cy="830997"/>
          </a:xfrm>
          <a:prstGeom prst="rect">
            <a:avLst/>
          </a:prstGeom>
          <a:noFill/>
        </p:spPr>
        <p:txBody>
          <a:bodyPr wrap="square" rtlCol="0">
            <a:spAutoFit/>
          </a:bodyPr>
          <a:lstStyle/>
          <a:p>
            <a:pPr algn="ctr"/>
            <a:r>
              <a:rPr lang="en-ZA" sz="4800" b="1" dirty="0">
                <a:solidFill>
                  <a:schemeClr val="bg1"/>
                </a:solidFill>
                <a:latin typeface="Source Sans Pro Black" panose="020B0803030403020204" pitchFamily="34" charset="0"/>
                <a:ea typeface="Source Sans Pro Black" panose="020B0803030403020204" pitchFamily="34" charset="0"/>
              </a:rPr>
              <a:t>Why is it challenging?</a:t>
            </a:r>
          </a:p>
        </p:txBody>
      </p:sp>
    </p:spTree>
    <p:extLst>
      <p:ext uri="{BB962C8B-B14F-4D97-AF65-F5344CB8AC3E}">
        <p14:creationId xmlns:p14="http://schemas.microsoft.com/office/powerpoint/2010/main" val="398719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chat bubble&#10;&#10;Description automatically generated">
            <a:extLst>
              <a:ext uri="{FF2B5EF4-FFF2-40B4-BE49-F238E27FC236}">
                <a16:creationId xmlns:a16="http://schemas.microsoft.com/office/drawing/2014/main" id="{3ACC25A4-09AA-DF03-5B5F-3F2AEC123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37" y="-790078"/>
            <a:ext cx="8438151" cy="8438151"/>
          </a:xfrm>
          <a:prstGeom prst="rect">
            <a:avLst/>
          </a:prstGeom>
        </p:spPr>
      </p:pic>
      <p:sp>
        <p:nvSpPr>
          <p:cNvPr id="12" name="Freeform: Shape 11">
            <a:extLst>
              <a:ext uri="{FF2B5EF4-FFF2-40B4-BE49-F238E27FC236}">
                <a16:creationId xmlns:a16="http://schemas.microsoft.com/office/drawing/2014/main" id="{3A482CF3-63C2-038E-BF74-0256BC234B47}"/>
              </a:ext>
            </a:extLst>
          </p:cNvPr>
          <p:cNvSpPr/>
          <p:nvPr/>
        </p:nvSpPr>
        <p:spPr>
          <a:xfrm>
            <a:off x="1" y="-1"/>
            <a:ext cx="12192000" cy="6857999"/>
          </a:xfrm>
          <a:custGeom>
            <a:avLst/>
            <a:gdLst>
              <a:gd name="connsiteX0" fmla="*/ 1269831 w 12192000"/>
              <a:gd name="connsiteY0" fmla="*/ 425670 h 6857999"/>
              <a:gd name="connsiteX1" fmla="*/ 289033 w 12192000"/>
              <a:gd name="connsiteY1" fmla="*/ 1406468 h 6857999"/>
              <a:gd name="connsiteX2" fmla="*/ 289033 w 12192000"/>
              <a:gd name="connsiteY2" fmla="*/ 5329545 h 6857999"/>
              <a:gd name="connsiteX3" fmla="*/ 1269831 w 12192000"/>
              <a:gd name="connsiteY3" fmla="*/ 6310343 h 6857999"/>
              <a:gd name="connsiteX4" fmla="*/ 7117572 w 12192000"/>
              <a:gd name="connsiteY4" fmla="*/ 6310343 h 6857999"/>
              <a:gd name="connsiteX5" fmla="*/ 8098370 w 12192000"/>
              <a:gd name="connsiteY5" fmla="*/ 5329545 h 6857999"/>
              <a:gd name="connsiteX6" fmla="*/ 8098370 w 12192000"/>
              <a:gd name="connsiteY6" fmla="*/ 1406468 h 6857999"/>
              <a:gd name="connsiteX7" fmla="*/ 7117572 w 12192000"/>
              <a:gd name="connsiteY7" fmla="*/ 425670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1269831" y="425670"/>
                </a:moveTo>
                <a:cubicBezTo>
                  <a:pt x="728151" y="425670"/>
                  <a:pt x="289033" y="864788"/>
                  <a:pt x="289033" y="1406468"/>
                </a:cubicBezTo>
                <a:lnTo>
                  <a:pt x="289033" y="5329545"/>
                </a:lnTo>
                <a:cubicBezTo>
                  <a:pt x="289033" y="5871225"/>
                  <a:pt x="728151" y="6310343"/>
                  <a:pt x="1269831" y="6310343"/>
                </a:cubicBezTo>
                <a:lnTo>
                  <a:pt x="7117572" y="6310343"/>
                </a:lnTo>
                <a:cubicBezTo>
                  <a:pt x="7659252" y="6310343"/>
                  <a:pt x="8098370" y="5871225"/>
                  <a:pt x="8098370" y="5329545"/>
                </a:cubicBezTo>
                <a:lnTo>
                  <a:pt x="8098370" y="1406468"/>
                </a:lnTo>
                <a:cubicBezTo>
                  <a:pt x="8098370" y="864788"/>
                  <a:pt x="7659252" y="425670"/>
                  <a:pt x="7117572" y="425670"/>
                </a:cubicBezTo>
                <a:close/>
                <a:moveTo>
                  <a:pt x="0" y="0"/>
                </a:moveTo>
                <a:lnTo>
                  <a:pt x="12192000" y="0"/>
                </a:lnTo>
                <a:lnTo>
                  <a:pt x="12192000" y="6857999"/>
                </a:lnTo>
                <a:lnTo>
                  <a:pt x="0" y="6857999"/>
                </a:lnTo>
                <a:close/>
              </a:path>
            </a:pathLst>
          </a:custGeom>
          <a:solidFill>
            <a:schemeClr val="tx1"/>
          </a:solidFill>
          <a:ln>
            <a:noFill/>
          </a:ln>
          <a:effectLst>
            <a:outerShdw blurRad="596900" dist="38100" dir="10800000" sx="109000" sy="109000" algn="r" rotWithShape="0">
              <a:prstClr val="black">
                <a:alpha val="6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R="0" algn="r">
              <a:lnSpc>
                <a:spcPct val="107000"/>
              </a:lnSpc>
              <a:spcBef>
                <a:spcPts val="0"/>
              </a:spcBef>
              <a:spcAft>
                <a:spcPts val="800"/>
              </a:spcAft>
            </a:pPr>
            <a:endParaRPr lang="en-ZA" sz="180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4B14CC2-9266-56CD-CE0F-B250A6C4FBAE}"/>
              </a:ext>
            </a:extLst>
          </p:cNvPr>
          <p:cNvSpPr txBox="1"/>
          <p:nvPr/>
        </p:nvSpPr>
        <p:spPr>
          <a:xfrm>
            <a:off x="7819546" y="547658"/>
            <a:ext cx="4367349" cy="2308324"/>
          </a:xfrm>
          <a:prstGeom prst="rect">
            <a:avLst/>
          </a:prstGeom>
          <a:noFill/>
        </p:spPr>
        <p:txBody>
          <a:bodyPr wrap="square" rtlCol="0">
            <a:spAutoFit/>
          </a:bodyPr>
          <a:lstStyle/>
          <a:p>
            <a:pPr algn="ctr"/>
            <a:r>
              <a:rPr lang="en-ZA" sz="4800" b="1" dirty="0">
                <a:solidFill>
                  <a:schemeClr val="bg1"/>
                </a:solidFill>
                <a:latin typeface="Source Sans Pro Black" panose="020B0803030403020204" pitchFamily="34" charset="0"/>
                <a:ea typeface="Source Sans Pro Black" panose="020B0803030403020204" pitchFamily="34" charset="0"/>
              </a:rPr>
              <a:t>Figurative</a:t>
            </a:r>
          </a:p>
          <a:p>
            <a:pPr algn="ctr"/>
            <a:r>
              <a:rPr lang="en-ZA" sz="4800" b="1" dirty="0">
                <a:solidFill>
                  <a:schemeClr val="bg1"/>
                </a:solidFill>
                <a:latin typeface="Source Sans Pro Black" panose="020B0803030403020204" pitchFamily="34" charset="0"/>
                <a:ea typeface="Source Sans Pro Black" panose="020B0803030403020204" pitchFamily="34" charset="0"/>
              </a:rPr>
              <a:t>Language</a:t>
            </a:r>
          </a:p>
          <a:p>
            <a:pPr algn="ctr"/>
            <a:endParaRPr lang="en-ZA" sz="4800" b="1" dirty="0">
              <a:solidFill>
                <a:schemeClr val="bg1"/>
              </a:solidFill>
              <a:latin typeface="Source Sans Pro Black" panose="020B0803030403020204" pitchFamily="34" charset="0"/>
              <a:ea typeface="Source Sans Pro Black" panose="020B0803030403020204" pitchFamily="34" charset="0"/>
            </a:endParaRPr>
          </a:p>
        </p:txBody>
      </p:sp>
      <p:sp>
        <p:nvSpPr>
          <p:cNvPr id="8" name="TextBox 7">
            <a:extLst>
              <a:ext uri="{FF2B5EF4-FFF2-40B4-BE49-F238E27FC236}">
                <a16:creationId xmlns:a16="http://schemas.microsoft.com/office/drawing/2014/main" id="{C1D86683-7334-DAC0-BF72-DEABB313D19A}"/>
              </a:ext>
            </a:extLst>
          </p:cNvPr>
          <p:cNvSpPr txBox="1"/>
          <p:nvPr/>
        </p:nvSpPr>
        <p:spPr>
          <a:xfrm>
            <a:off x="8103475" y="2863373"/>
            <a:ext cx="3799490" cy="2862322"/>
          </a:xfrm>
          <a:prstGeom prst="rect">
            <a:avLst/>
          </a:prstGeom>
          <a:noFill/>
        </p:spPr>
        <p:txBody>
          <a:bodyPr wrap="square" rtlCol="0">
            <a:spAutoFit/>
          </a:bodyPr>
          <a:lstStyle/>
          <a:p>
            <a:pPr marL="285750" marR="0" indent="-285750">
              <a:buFont typeface="Arial" panose="020B0604020202020204" pitchFamily="34" charset="0"/>
              <a:buChar char="•"/>
            </a:pPr>
            <a:r>
              <a:rPr lang="en-ZA"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M</a:t>
            </a: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etaphors, symbolism, irony, satire, and poetic language add complexity</a:t>
            </a:r>
          </a:p>
          <a:p>
            <a:pPr marL="285750" marR="0" indent="-285750">
              <a:buFont typeface="Arial" panose="020B0604020202020204" pitchFamily="34" charset="0"/>
              <a:buChar char="•"/>
            </a:pP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Thus, lyrics are not always to be taken at face value. </a:t>
            </a:r>
            <a:endParaRPr lang="en-ZA" dirty="0">
              <a:solidFill>
                <a:schemeClr val="bg1"/>
              </a:solidFill>
              <a:latin typeface="Source Sans Pro" panose="020B0503030403020204" pitchFamily="34" charset="0"/>
              <a:ea typeface="Source Sans Pro" panose="020B0503030403020204" pitchFamily="34" charset="0"/>
            </a:endParaRPr>
          </a:p>
          <a:p>
            <a:pPr marL="285750" marR="0" indent="-285750">
              <a:buFont typeface="Arial" panose="020B0604020202020204" pitchFamily="34" charset="0"/>
              <a:buChar char="•"/>
            </a:pP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Machine learning models must struggle with abstract nature of songwriting and to grasp the subtleties of human expression.</a:t>
            </a:r>
            <a:endParaRPr lang="en-ZA" sz="1800" dirty="0">
              <a:solidFill>
                <a:schemeClr val="bg1"/>
              </a:solidFill>
              <a:effectLst/>
              <a:latin typeface="Source Sans Pro" panose="020B0503030403020204" pitchFamily="34" charset="0"/>
              <a:ea typeface="Source Sans Pro" panose="020B0503030403020204" pitchFamily="34" charset="0"/>
            </a:endParaRPr>
          </a:p>
          <a:p>
            <a:endParaRPr lang="en-ZA" dirty="0"/>
          </a:p>
        </p:txBody>
      </p:sp>
    </p:spTree>
    <p:extLst>
      <p:ext uri="{BB962C8B-B14F-4D97-AF65-F5344CB8AC3E}">
        <p14:creationId xmlns:p14="http://schemas.microsoft.com/office/powerpoint/2010/main" val="2696701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ver of a book&#10;&#10;Description automatically generated">
            <a:extLst>
              <a:ext uri="{FF2B5EF4-FFF2-40B4-BE49-F238E27FC236}">
                <a16:creationId xmlns:a16="http://schemas.microsoft.com/office/drawing/2014/main" id="{ED4335AA-5B01-A412-7131-53C819D4D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20" y="332509"/>
            <a:ext cx="8093265" cy="8161276"/>
          </a:xfrm>
          <a:prstGeom prst="rect">
            <a:avLst/>
          </a:prstGeom>
        </p:spPr>
      </p:pic>
      <p:sp>
        <p:nvSpPr>
          <p:cNvPr id="12" name="Freeform: Shape 11">
            <a:extLst>
              <a:ext uri="{FF2B5EF4-FFF2-40B4-BE49-F238E27FC236}">
                <a16:creationId xmlns:a16="http://schemas.microsoft.com/office/drawing/2014/main" id="{3A482CF3-63C2-038E-BF74-0256BC234B47}"/>
              </a:ext>
            </a:extLst>
          </p:cNvPr>
          <p:cNvSpPr/>
          <p:nvPr/>
        </p:nvSpPr>
        <p:spPr>
          <a:xfrm>
            <a:off x="1" y="-1"/>
            <a:ext cx="12192000" cy="6857999"/>
          </a:xfrm>
          <a:custGeom>
            <a:avLst/>
            <a:gdLst>
              <a:gd name="connsiteX0" fmla="*/ 1269831 w 12192000"/>
              <a:gd name="connsiteY0" fmla="*/ 425670 h 6857999"/>
              <a:gd name="connsiteX1" fmla="*/ 289033 w 12192000"/>
              <a:gd name="connsiteY1" fmla="*/ 1406468 h 6857999"/>
              <a:gd name="connsiteX2" fmla="*/ 289033 w 12192000"/>
              <a:gd name="connsiteY2" fmla="*/ 5329545 h 6857999"/>
              <a:gd name="connsiteX3" fmla="*/ 1269831 w 12192000"/>
              <a:gd name="connsiteY3" fmla="*/ 6310343 h 6857999"/>
              <a:gd name="connsiteX4" fmla="*/ 7117572 w 12192000"/>
              <a:gd name="connsiteY4" fmla="*/ 6310343 h 6857999"/>
              <a:gd name="connsiteX5" fmla="*/ 8098370 w 12192000"/>
              <a:gd name="connsiteY5" fmla="*/ 5329545 h 6857999"/>
              <a:gd name="connsiteX6" fmla="*/ 8098370 w 12192000"/>
              <a:gd name="connsiteY6" fmla="*/ 1406468 h 6857999"/>
              <a:gd name="connsiteX7" fmla="*/ 7117572 w 12192000"/>
              <a:gd name="connsiteY7" fmla="*/ 425670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1269831" y="425670"/>
                </a:moveTo>
                <a:cubicBezTo>
                  <a:pt x="728151" y="425670"/>
                  <a:pt x="289033" y="864788"/>
                  <a:pt x="289033" y="1406468"/>
                </a:cubicBezTo>
                <a:lnTo>
                  <a:pt x="289033" y="5329545"/>
                </a:lnTo>
                <a:cubicBezTo>
                  <a:pt x="289033" y="5871225"/>
                  <a:pt x="728151" y="6310343"/>
                  <a:pt x="1269831" y="6310343"/>
                </a:cubicBezTo>
                <a:lnTo>
                  <a:pt x="7117572" y="6310343"/>
                </a:lnTo>
                <a:cubicBezTo>
                  <a:pt x="7659252" y="6310343"/>
                  <a:pt x="8098370" y="5871225"/>
                  <a:pt x="8098370" y="5329545"/>
                </a:cubicBezTo>
                <a:lnTo>
                  <a:pt x="8098370" y="1406468"/>
                </a:lnTo>
                <a:cubicBezTo>
                  <a:pt x="8098370" y="864788"/>
                  <a:pt x="7659252" y="425670"/>
                  <a:pt x="7117572" y="425670"/>
                </a:cubicBezTo>
                <a:close/>
                <a:moveTo>
                  <a:pt x="0" y="0"/>
                </a:moveTo>
                <a:lnTo>
                  <a:pt x="12192000" y="0"/>
                </a:lnTo>
                <a:lnTo>
                  <a:pt x="12192000" y="6857999"/>
                </a:lnTo>
                <a:lnTo>
                  <a:pt x="0" y="6857999"/>
                </a:lnTo>
                <a:close/>
              </a:path>
            </a:pathLst>
          </a:custGeom>
          <a:solidFill>
            <a:schemeClr val="tx1"/>
          </a:solidFill>
          <a:ln>
            <a:noFill/>
          </a:ln>
          <a:effectLst>
            <a:outerShdw blurRad="596900" dist="38100" dir="10800000" sx="109000" sy="109000" algn="r" rotWithShape="0">
              <a:prstClr val="black">
                <a:alpha val="6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R="0" algn="r">
              <a:lnSpc>
                <a:spcPct val="107000"/>
              </a:lnSpc>
              <a:spcBef>
                <a:spcPts val="0"/>
              </a:spcBef>
              <a:spcAft>
                <a:spcPts val="800"/>
              </a:spcAft>
            </a:pPr>
            <a:endParaRPr lang="en-ZA" sz="180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4B14CC2-9266-56CD-CE0F-B250A6C4FBAE}"/>
              </a:ext>
            </a:extLst>
          </p:cNvPr>
          <p:cNvSpPr txBox="1"/>
          <p:nvPr/>
        </p:nvSpPr>
        <p:spPr>
          <a:xfrm>
            <a:off x="7819546" y="547658"/>
            <a:ext cx="4367349" cy="2308324"/>
          </a:xfrm>
          <a:prstGeom prst="rect">
            <a:avLst/>
          </a:prstGeom>
          <a:noFill/>
        </p:spPr>
        <p:txBody>
          <a:bodyPr wrap="square" rtlCol="0">
            <a:spAutoFit/>
          </a:bodyPr>
          <a:lstStyle/>
          <a:p>
            <a:pPr algn="ctr"/>
            <a:r>
              <a:rPr lang="en-ZA" sz="4800" b="1" dirty="0">
                <a:solidFill>
                  <a:schemeClr val="bg1"/>
                </a:solidFill>
                <a:latin typeface="Source Sans Pro Black" panose="020B0803030403020204" pitchFamily="34" charset="0"/>
                <a:ea typeface="Source Sans Pro Black" panose="020B0803030403020204" pitchFamily="34" charset="0"/>
              </a:rPr>
              <a:t>Figurative</a:t>
            </a:r>
          </a:p>
          <a:p>
            <a:pPr algn="ctr"/>
            <a:r>
              <a:rPr lang="en-ZA" sz="4800" b="1" dirty="0">
                <a:solidFill>
                  <a:schemeClr val="bg1"/>
                </a:solidFill>
                <a:latin typeface="Source Sans Pro Black" panose="020B0803030403020204" pitchFamily="34" charset="0"/>
                <a:ea typeface="Source Sans Pro Black" panose="020B0803030403020204" pitchFamily="34" charset="0"/>
              </a:rPr>
              <a:t>Language</a:t>
            </a:r>
          </a:p>
          <a:p>
            <a:pPr algn="ctr"/>
            <a:endParaRPr lang="en-ZA" sz="4800" b="1" dirty="0">
              <a:solidFill>
                <a:schemeClr val="bg1"/>
              </a:solidFill>
              <a:latin typeface="Source Sans Pro Black" panose="020B0803030403020204" pitchFamily="34" charset="0"/>
              <a:ea typeface="Source Sans Pro Black" panose="020B0803030403020204" pitchFamily="34" charset="0"/>
            </a:endParaRPr>
          </a:p>
        </p:txBody>
      </p:sp>
      <p:sp>
        <p:nvSpPr>
          <p:cNvPr id="8" name="TextBox 7">
            <a:extLst>
              <a:ext uri="{FF2B5EF4-FFF2-40B4-BE49-F238E27FC236}">
                <a16:creationId xmlns:a16="http://schemas.microsoft.com/office/drawing/2014/main" id="{C1D86683-7334-DAC0-BF72-DEABB313D19A}"/>
              </a:ext>
            </a:extLst>
          </p:cNvPr>
          <p:cNvSpPr txBox="1"/>
          <p:nvPr/>
        </p:nvSpPr>
        <p:spPr>
          <a:xfrm>
            <a:off x="8103475" y="2863373"/>
            <a:ext cx="3799490" cy="2862322"/>
          </a:xfrm>
          <a:prstGeom prst="rect">
            <a:avLst/>
          </a:prstGeom>
          <a:noFill/>
        </p:spPr>
        <p:txBody>
          <a:bodyPr wrap="square" rtlCol="0">
            <a:spAutoFit/>
          </a:bodyPr>
          <a:lstStyle/>
          <a:p>
            <a:pPr marL="285750" marR="0" indent="-285750">
              <a:buFont typeface="Arial" panose="020B0604020202020204" pitchFamily="34" charset="0"/>
              <a:buChar char="•"/>
            </a:pPr>
            <a:r>
              <a:rPr lang="en-ZA"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M</a:t>
            </a: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etaphors, symbolism, irony, satire, and poetic language add complexity</a:t>
            </a:r>
          </a:p>
          <a:p>
            <a:pPr marL="285750" marR="0" indent="-285750">
              <a:buFont typeface="Arial" panose="020B0604020202020204" pitchFamily="34" charset="0"/>
              <a:buChar char="•"/>
            </a:pP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Thus, lyrics are not always to be taken at face value. </a:t>
            </a:r>
            <a:endParaRPr lang="en-ZA" dirty="0">
              <a:solidFill>
                <a:schemeClr val="bg1"/>
              </a:solidFill>
              <a:latin typeface="Source Sans Pro" panose="020B0503030403020204" pitchFamily="34" charset="0"/>
              <a:ea typeface="Source Sans Pro" panose="020B0503030403020204" pitchFamily="34" charset="0"/>
            </a:endParaRPr>
          </a:p>
          <a:p>
            <a:pPr marL="285750" marR="0" indent="-285750">
              <a:buFont typeface="Arial" panose="020B0604020202020204" pitchFamily="34" charset="0"/>
              <a:buChar char="•"/>
            </a:pPr>
            <a:r>
              <a:rPr lang="en-ZA" sz="1800" dirty="0">
                <a:solidFill>
                  <a:schemeClr val="bg1"/>
                </a:solidFill>
                <a:effectLst/>
                <a:latin typeface="Source Sans Pro" panose="020B0503030403020204" pitchFamily="34" charset="0"/>
                <a:ea typeface="Source Sans Pro" panose="020B0503030403020204" pitchFamily="34" charset="0"/>
                <a:cs typeface="Times New Roman" panose="02020603050405020304" pitchFamily="18" charset="0"/>
              </a:rPr>
              <a:t>Machine learning models must struggle with abstract nature of songwriting and to grasp the subtleties of human expression.</a:t>
            </a:r>
            <a:endParaRPr lang="en-ZA" sz="1800" dirty="0">
              <a:solidFill>
                <a:schemeClr val="bg1"/>
              </a:solidFill>
              <a:effectLst/>
              <a:latin typeface="Source Sans Pro" panose="020B0503030403020204" pitchFamily="34" charset="0"/>
              <a:ea typeface="Source Sans Pro" panose="020B0503030403020204" pitchFamily="34" charset="0"/>
            </a:endParaRPr>
          </a:p>
          <a:p>
            <a:endParaRPr lang="en-ZA" dirty="0"/>
          </a:p>
        </p:txBody>
      </p:sp>
      <p:sp>
        <p:nvSpPr>
          <p:cNvPr id="5" name="Rectangle: Rounded Corners 4">
            <a:extLst>
              <a:ext uri="{FF2B5EF4-FFF2-40B4-BE49-F238E27FC236}">
                <a16:creationId xmlns:a16="http://schemas.microsoft.com/office/drawing/2014/main" id="{25C87A13-CF66-D55B-1F91-47DDFC97B40F}"/>
              </a:ext>
            </a:extLst>
          </p:cNvPr>
          <p:cNvSpPr/>
          <p:nvPr/>
        </p:nvSpPr>
        <p:spPr>
          <a:xfrm>
            <a:off x="1312273" y="3668295"/>
            <a:ext cx="5861957" cy="2057400"/>
          </a:xfrm>
          <a:prstGeom prst="roundRect">
            <a:avLst>
              <a:gd name="adj" fmla="val 50000"/>
            </a:avLst>
          </a:prstGeom>
          <a:solidFill>
            <a:schemeClr val="tx1">
              <a:alpha val="85000"/>
            </a:schemeClr>
          </a:solidFill>
          <a:effectLst>
            <a:outerShdw blurRad="1270000" dist="38100" dir="5400000" sx="125000" sy="125000" algn="t" rotWithShape="0">
              <a:prstClr val="black">
                <a:alpha val="40000"/>
              </a:prstClr>
            </a:outerShdw>
            <a:softEdge rad="139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2800" i="1" dirty="0">
                <a:solidFill>
                  <a:schemeClr val="accent1"/>
                </a:solidFill>
                <a:effectLst/>
                <a:latin typeface="Source Sans Pro Black" panose="020B0803030403020204" pitchFamily="34" charset="0"/>
                <a:ea typeface="Source Sans Pro Black" panose="020B0803030403020204" pitchFamily="34" charset="0"/>
                <a:cs typeface="Times New Roman" panose="02020603050405020304" pitchFamily="18" charset="0"/>
              </a:rPr>
              <a:t>“A cloud appears above your head. A beam of light comes shining down on you.”</a:t>
            </a:r>
            <a:r>
              <a:rPr lang="en-ZA" sz="2800" dirty="0">
                <a:solidFill>
                  <a:schemeClr val="accent1"/>
                </a:solidFill>
                <a:effectLst/>
                <a:latin typeface="Source Sans Pro Black" panose="020B0803030403020204" pitchFamily="34" charset="0"/>
                <a:ea typeface="Source Sans Pro Black" panose="020B0803030403020204" pitchFamily="34" charset="0"/>
                <a:cs typeface="Times New Roman" panose="02020603050405020304" pitchFamily="18" charset="0"/>
              </a:rPr>
              <a:t> </a:t>
            </a:r>
            <a:endParaRPr lang="en-ZA" sz="2800" b="1" i="1" dirty="0">
              <a:solidFill>
                <a:schemeClr val="accent1"/>
              </a:solidFill>
              <a:latin typeface="Source Sans Pro Black" panose="020B0803030403020204" pitchFamily="34" charset="0"/>
              <a:ea typeface="Source Sans Pro Black" panose="020B0803030403020204" pitchFamily="34" charset="0"/>
            </a:endParaRPr>
          </a:p>
        </p:txBody>
      </p:sp>
    </p:spTree>
    <p:extLst>
      <p:ext uri="{BB962C8B-B14F-4D97-AF65-F5344CB8AC3E}">
        <p14:creationId xmlns:p14="http://schemas.microsoft.com/office/powerpoint/2010/main" val="2275089801"/>
      </p:ext>
    </p:extLst>
  </p:cSld>
  <p:clrMapOvr>
    <a:masterClrMapping/>
  </p:clrMapOvr>
  <p:transition spd="slow">
    <p:wipe/>
  </p:transition>
</p:sld>
</file>

<file path=ppt/theme/theme1.xml><?xml version="1.0" encoding="utf-8"?>
<a:theme xmlns:a="http://schemas.openxmlformats.org/drawingml/2006/main" name="BohemianVTI">
  <a:themeElements>
    <a:clrScheme name="AnalogousFromLightSeedRightStep">
      <a:dk1>
        <a:srgbClr val="000000"/>
      </a:dk1>
      <a:lt1>
        <a:srgbClr val="FFFFFF"/>
      </a:lt1>
      <a:dk2>
        <a:srgbClr val="3D3522"/>
      </a:dk2>
      <a:lt2>
        <a:srgbClr val="E2E8E7"/>
      </a:lt2>
      <a:accent1>
        <a:srgbClr val="E17C8A"/>
      </a:accent1>
      <a:accent2>
        <a:srgbClr val="DA805F"/>
      </a:accent2>
      <a:accent3>
        <a:srgbClr val="C29E50"/>
      </a:accent3>
      <a:accent4>
        <a:srgbClr val="9FA949"/>
      </a:accent4>
      <a:accent5>
        <a:srgbClr val="86AF60"/>
      </a:accent5>
      <a:accent6>
        <a:srgbClr val="56B74F"/>
      </a:accent6>
      <a:hlink>
        <a:srgbClr val="568E86"/>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2462</TotalTime>
  <Words>2795</Words>
  <Application>Microsoft Office PowerPoint</Application>
  <PresentationFormat>Widescreen</PresentationFormat>
  <Paragraphs>260</Paragraphs>
  <Slides>55</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Arial</vt:lpstr>
      <vt:lpstr>Avenir Next LT Pro</vt:lpstr>
      <vt:lpstr>Calibri</vt:lpstr>
      <vt:lpstr>Cambria Math</vt:lpstr>
      <vt:lpstr>Courier New</vt:lpstr>
      <vt:lpstr>Modern Love</vt:lpstr>
      <vt:lpstr>Source Sans Pro</vt:lpstr>
      <vt:lpstr>Source Sans Pro Black</vt:lpstr>
      <vt:lpstr>Symbol</vt:lpstr>
      <vt:lpstr>Times New Roman</vt:lpstr>
      <vt:lpstr>BohemianVTI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Sunitha Singh</cp:lastModifiedBy>
  <cp:revision>816</cp:revision>
  <dcterms:created xsi:type="dcterms:W3CDTF">2023-11-07T20:41:37Z</dcterms:created>
  <dcterms:modified xsi:type="dcterms:W3CDTF">2023-11-13T08:54:41Z</dcterms:modified>
</cp:coreProperties>
</file>